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2" r:id="rId1"/>
  </p:sldMasterIdLst>
  <p:sldIdLst>
    <p:sldId id="256" r:id="rId2"/>
    <p:sldId id="274" r:id="rId3"/>
    <p:sldId id="275" r:id="rId4"/>
    <p:sldId id="279" r:id="rId5"/>
    <p:sldId id="280" r:id="rId6"/>
    <p:sldId id="281" r:id="rId7"/>
    <p:sldId id="282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73"/>
    <p:restoredTop sz="95878"/>
  </p:normalViewPr>
  <p:slideViewPr>
    <p:cSldViewPr snapToGrid="0">
      <p:cViewPr varScale="1">
        <p:scale>
          <a:sx n="113" d="100"/>
          <a:sy n="113" d="100"/>
        </p:scale>
        <p:origin x="3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CD60141-EEBD-4EC1-8E34-0344C16A18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18308" y="0"/>
            <a:ext cx="6873692" cy="6858000"/>
          </a:xfrm>
          <a:custGeom>
            <a:avLst/>
            <a:gdLst>
              <a:gd name="connsiteX0" fmla="*/ 1132890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5318308 w 12192000"/>
              <a:gd name="connsiteY3" fmla="*/ 6858000 h 6858000"/>
              <a:gd name="connsiteX4" fmla="*/ 11328897 w 12192000"/>
              <a:gd name="connsiteY4" fmla="*/ 4 h 6858000"/>
              <a:gd name="connsiteX5" fmla="*/ 11328898 w 12192000"/>
              <a:gd name="connsiteY5" fmla="*/ 2 h 6858000"/>
              <a:gd name="connsiteX6" fmla="*/ 0 w 12192000"/>
              <a:gd name="connsiteY6" fmla="*/ 0 h 6858000"/>
              <a:gd name="connsiteX7" fmla="*/ 6700 w 12192000"/>
              <a:gd name="connsiteY7" fmla="*/ 0 h 6858000"/>
              <a:gd name="connsiteX8" fmla="*/ 6700 w 12192000"/>
              <a:gd name="connsiteY8" fmla="*/ 6858000 h 6858000"/>
              <a:gd name="connsiteX9" fmla="*/ 0 w 12192000"/>
              <a:gd name="connsiteY9" fmla="*/ 6858000 h 6858000"/>
              <a:gd name="connsiteX0" fmla="*/ 1132890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5318308 w 12192000"/>
              <a:gd name="connsiteY3" fmla="*/ 6858000 h 6858000"/>
              <a:gd name="connsiteX4" fmla="*/ 11328897 w 12192000"/>
              <a:gd name="connsiteY4" fmla="*/ 4 h 6858000"/>
              <a:gd name="connsiteX5" fmla="*/ 11328898 w 12192000"/>
              <a:gd name="connsiteY5" fmla="*/ 2 h 6858000"/>
              <a:gd name="connsiteX6" fmla="*/ 11328900 w 12192000"/>
              <a:gd name="connsiteY6" fmla="*/ 0 h 6858000"/>
              <a:gd name="connsiteX7" fmla="*/ 0 w 12192000"/>
              <a:gd name="connsiteY7" fmla="*/ 6858000 h 6858000"/>
              <a:gd name="connsiteX8" fmla="*/ 6700 w 12192000"/>
              <a:gd name="connsiteY8" fmla="*/ 0 h 6858000"/>
              <a:gd name="connsiteX9" fmla="*/ 6700 w 12192000"/>
              <a:gd name="connsiteY9" fmla="*/ 6858000 h 6858000"/>
              <a:gd name="connsiteX10" fmla="*/ 0 w 12192000"/>
              <a:gd name="connsiteY10" fmla="*/ 6858000 h 6858000"/>
              <a:gd name="connsiteX0" fmla="*/ 11322200 w 12185300"/>
              <a:gd name="connsiteY0" fmla="*/ 0 h 6858000"/>
              <a:gd name="connsiteX1" fmla="*/ 12185300 w 12185300"/>
              <a:gd name="connsiteY1" fmla="*/ 0 h 6858000"/>
              <a:gd name="connsiteX2" fmla="*/ 12185300 w 12185300"/>
              <a:gd name="connsiteY2" fmla="*/ 6858000 h 6858000"/>
              <a:gd name="connsiteX3" fmla="*/ 5311608 w 12185300"/>
              <a:gd name="connsiteY3" fmla="*/ 6858000 h 6858000"/>
              <a:gd name="connsiteX4" fmla="*/ 11322197 w 12185300"/>
              <a:gd name="connsiteY4" fmla="*/ 4 h 6858000"/>
              <a:gd name="connsiteX5" fmla="*/ 11322198 w 12185300"/>
              <a:gd name="connsiteY5" fmla="*/ 2 h 6858000"/>
              <a:gd name="connsiteX6" fmla="*/ 11322200 w 12185300"/>
              <a:gd name="connsiteY6" fmla="*/ 0 h 6858000"/>
              <a:gd name="connsiteX7" fmla="*/ 0 w 12185300"/>
              <a:gd name="connsiteY7" fmla="*/ 6858000 h 6858000"/>
              <a:gd name="connsiteX8" fmla="*/ 0 w 12185300"/>
              <a:gd name="connsiteY8" fmla="*/ 0 h 6858000"/>
              <a:gd name="connsiteX9" fmla="*/ 0 w 12185300"/>
              <a:gd name="connsiteY9" fmla="*/ 6858000 h 6858000"/>
              <a:gd name="connsiteX0" fmla="*/ 6010592 w 6873692"/>
              <a:gd name="connsiteY0" fmla="*/ 0 h 6858000"/>
              <a:gd name="connsiteX1" fmla="*/ 6873692 w 6873692"/>
              <a:gd name="connsiteY1" fmla="*/ 0 h 6858000"/>
              <a:gd name="connsiteX2" fmla="*/ 6873692 w 6873692"/>
              <a:gd name="connsiteY2" fmla="*/ 6858000 h 6858000"/>
              <a:gd name="connsiteX3" fmla="*/ 0 w 6873692"/>
              <a:gd name="connsiteY3" fmla="*/ 6858000 h 6858000"/>
              <a:gd name="connsiteX4" fmla="*/ 6010589 w 6873692"/>
              <a:gd name="connsiteY4" fmla="*/ 4 h 6858000"/>
              <a:gd name="connsiteX5" fmla="*/ 6010590 w 6873692"/>
              <a:gd name="connsiteY5" fmla="*/ 2 h 6858000"/>
              <a:gd name="connsiteX6" fmla="*/ 6010592 w 6873692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73692" h="6858000">
                <a:moveTo>
                  <a:pt x="6010592" y="0"/>
                </a:moveTo>
                <a:lnTo>
                  <a:pt x="6873692" y="0"/>
                </a:lnTo>
                <a:lnTo>
                  <a:pt x="6873692" y="6858000"/>
                </a:lnTo>
                <a:lnTo>
                  <a:pt x="0" y="6858000"/>
                </a:lnTo>
                <a:lnTo>
                  <a:pt x="6010589" y="4"/>
                </a:lnTo>
                <a:cubicBezTo>
                  <a:pt x="6010589" y="3"/>
                  <a:pt x="6010590" y="3"/>
                  <a:pt x="6010590" y="2"/>
                </a:cubicBezTo>
                <a:lnTo>
                  <a:pt x="6010592" y="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5FCBBA-905A-4FD1-BFBA-F3EE6DA264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81098"/>
            <a:ext cx="8986580" cy="2832404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4800" cap="all" spc="3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DD287E-F1C8-463F-8429-D1B5B15825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5463522"/>
            <a:ext cx="8986580" cy="650311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F44ED-7973-4A99-B2CA-A8962BCE0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t>5/15/23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F96F2-D6BE-49AC-A605-5AE87C3F2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7FC50-B13C-4B63-AE64-F71A6EDE6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t>‹N°›</a:t>
            </a:fld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C75A547-BCD1-42BE-966E-53CA0AB93165}"/>
              </a:ext>
            </a:extLst>
          </p:cNvPr>
          <p:cNvCxnSpPr>
            <a:cxnSpLocks/>
          </p:cNvCxnSpPr>
          <p:nvPr/>
        </p:nvCxnSpPr>
        <p:spPr>
          <a:xfrm>
            <a:off x="1188357" y="5151666"/>
            <a:ext cx="982254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1128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A3BF2-BCE9-47D7-B1C0-1F0E4936B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2722E9-C3E4-48AF-996A-495AE659FA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C9E516-382B-4845-93BF-20C16EE0D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t>5/15/23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B96E16-F168-442A-843C-5D490D54B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A61BEA-A969-437A-BD8B-CB1B709AD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421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528449-3E11-45FF-BF3A-651867603E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572500" y="870625"/>
            <a:ext cx="2476499" cy="5029201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C0EAB0-2DFA-4CBA-86B1-1826EF523D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43000" y="870625"/>
            <a:ext cx="7324928" cy="5029201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A22F89-E1F5-45D7-945A-8A2886C4B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t>5/15/23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E7E82-5FB8-4289-AD0C-0BA788E14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A4046-1A2C-41F5-A177-1C3919C20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63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CD6F3-88F1-4195-8395-57AA096BB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D8D06C-EB08-40B3-AFB3-A62F441122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03962F-B413-4C4C-A490-724DDB9E7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t>5/15/23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71813-4E87-4C04-835D-76246010B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922BA3-033C-491E-A045-F0052AC19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250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E19AD-2EDD-4B4F-9F9E-46A444184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709738"/>
            <a:ext cx="8520952" cy="285273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EE5927-21D5-4EBA-A112-CAD1BD38BC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4589466"/>
            <a:ext cx="8520952" cy="813266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EF0D16-9D87-4D76-A5A5-534E24B7D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t>5/15/23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65F387-5AAC-45D0-ABCE-B1CF4BC7E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8AF6FE-0006-4F40-A7FB-E0FDBADF7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5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8AADE-587E-4574-B21B-7ABDE5A23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2F9DA5-4DFB-4211-A58A-FFD842C27A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3000" y="2339501"/>
            <a:ext cx="4798979" cy="35505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A99F26-66AF-4614-91CE-C93A24BAC2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0020" y="2339501"/>
            <a:ext cx="4798980" cy="355059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8F678E-59B5-4DF9-ABCB-506B9CB70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t>5/15/23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B50A53-317B-444A-9BA2-F69CDBF5D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B269A1-B0FB-4C8F-B6AA-0718C92D3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476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2BBBF-42B2-4A5D-B145-46983A530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133272"/>
            <a:ext cx="9905999" cy="84630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04BE44-5271-4B5D-B649-35E3AF20B4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2999" y="2067127"/>
            <a:ext cx="4798980" cy="710119"/>
          </a:xfrm>
        </p:spPr>
        <p:txBody>
          <a:bodyPr anchor="b">
            <a:normAutofit/>
          </a:bodyPr>
          <a:lstStyle>
            <a:lvl1pPr marL="0" indent="0">
              <a:buNone/>
              <a:defRPr sz="20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D7891E-0C0A-4688-97DD-C0715E3221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43001" y="2864795"/>
            <a:ext cx="4798978" cy="302530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5EAF30-3412-49B0-93D1-596CC2695B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50018" y="2067127"/>
            <a:ext cx="4798981" cy="710119"/>
          </a:xfrm>
        </p:spPr>
        <p:txBody>
          <a:bodyPr anchor="b">
            <a:normAutofit/>
          </a:bodyPr>
          <a:lstStyle>
            <a:lvl1pPr marL="0" indent="0">
              <a:buNone/>
              <a:defRPr sz="20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07B9B7-F41C-4314-9F0C-BB84547FB8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50019" y="2864795"/>
            <a:ext cx="4798982" cy="302530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21587F-6AFC-4906-86EB-6B0A86EEF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t>5/15/23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4BE2C5-583B-49BC-9864-B01EEF798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39B236-45F5-4CC6-8D53-A6903A1CC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383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6B206-0678-4577-B79F-760526A5F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9300" y="1322615"/>
            <a:ext cx="8175171" cy="4212771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D5FCB8-AFD3-4801-BBD6-9548F4CF7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t>5/15/23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6DACF8-CBC0-416B-B28E-EE18C4238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0C7421-FF49-4CE9-87D0-2B4FFE0E3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164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19CBFE-15AA-4447-9F9C-D8B0BEB24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t>5/15/23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B48227-EC1E-4063-9682-891A2DB1A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2C6A63-C3F4-4563-A542-9A41AC946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55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900C1-FE18-461C-801C-8626C7759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600200"/>
            <a:ext cx="3932237" cy="1964986"/>
          </a:xfrm>
        </p:spPr>
        <p:txBody>
          <a:bodyPr anchor="b">
            <a:normAutofit/>
          </a:bodyPr>
          <a:lstStyle>
            <a:lvl1pPr>
              <a:lnSpc>
                <a:spcPct val="110000"/>
              </a:lnSpc>
              <a:defRPr sz="2400" cap="all" spc="3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4CFF3-3406-49E3-9D5A-1BE90FFA50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7451" y="987425"/>
            <a:ext cx="5421548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3D14FF-9082-4BBA-BC7A-F4C5B78599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43000" y="3662464"/>
            <a:ext cx="3932237" cy="2206523"/>
          </a:xfrm>
        </p:spPr>
        <p:txBody>
          <a:bodyPr/>
          <a:lstStyle>
            <a:lvl1pPr marL="0" indent="0">
              <a:buNone/>
              <a:defRPr sz="160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5A2726-EB8E-4DF7-9A1B-F03BD8C71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t>5/15/23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9929BE-611C-4FE6-B0A5-E0FF9DF96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B90B32-1D0E-4BCD-8850-59EA235F7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397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A1460E-1069-4FCA-B04E-28F77C8610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13614" y="987425"/>
            <a:ext cx="553538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138C1E-867B-4FE9-8783-9B1246AEB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43000" y="3657601"/>
            <a:ext cx="3932236" cy="2211388"/>
          </a:xfrm>
        </p:spPr>
        <p:txBody>
          <a:bodyPr/>
          <a:lstStyle>
            <a:lvl1pPr marL="0" indent="0">
              <a:buNone/>
              <a:defRPr sz="160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721568-4870-46F2-9F7E-F41070201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t>5/15/23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B3CC65-0E73-45A1-9D4F-3F4559B3B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8C58CD-9BC3-431E-A7B4-D596A7F06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t>‹N°›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68F756-D171-474C-8B1A-C818032F6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600201"/>
            <a:ext cx="3932236" cy="1959428"/>
          </a:xfrm>
        </p:spPr>
        <p:txBody>
          <a:bodyPr anchor="b">
            <a:normAutofit/>
          </a:bodyPr>
          <a:lstStyle>
            <a:lvl1pPr>
              <a:lnSpc>
                <a:spcPct val="110000"/>
              </a:lnSpc>
              <a:defRPr sz="2400" cap="all" spc="3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36510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1C2F78B-DEE8-4195-A196-DFC51BDADFF9}"/>
              </a:ext>
            </a:extLst>
          </p:cNvPr>
          <p:cNvSpPr/>
          <p:nvPr/>
        </p:nvSpPr>
        <p:spPr>
          <a:xfrm>
            <a:off x="9749268" y="4070878"/>
            <a:ext cx="2442733" cy="2787123"/>
          </a:xfrm>
          <a:custGeom>
            <a:avLst/>
            <a:gdLst>
              <a:gd name="connsiteX0" fmla="*/ 2442733 w 2442733"/>
              <a:gd name="connsiteY0" fmla="*/ 0 h 2787123"/>
              <a:gd name="connsiteX1" fmla="*/ 2442733 w 2442733"/>
              <a:gd name="connsiteY1" fmla="*/ 2787123 h 2787123"/>
              <a:gd name="connsiteX2" fmla="*/ 0 w 2442733"/>
              <a:gd name="connsiteY2" fmla="*/ 2787123 h 2787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42733" h="2787123">
                <a:moveTo>
                  <a:pt x="2442733" y="0"/>
                </a:moveTo>
                <a:lnTo>
                  <a:pt x="2442733" y="2787123"/>
                </a:lnTo>
                <a:lnTo>
                  <a:pt x="0" y="2787123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1D79D08-4BE8-4799-BE09-5078DFEE2256}"/>
              </a:ext>
            </a:extLst>
          </p:cNvPr>
          <p:cNvSpPr/>
          <p:nvPr/>
        </p:nvSpPr>
        <p:spPr>
          <a:xfrm rot="10800000">
            <a:off x="0" y="0"/>
            <a:ext cx="2442733" cy="2787123"/>
          </a:xfrm>
          <a:custGeom>
            <a:avLst/>
            <a:gdLst>
              <a:gd name="connsiteX0" fmla="*/ 2442733 w 2442733"/>
              <a:gd name="connsiteY0" fmla="*/ 0 h 2787123"/>
              <a:gd name="connsiteX1" fmla="*/ 2442733 w 2442733"/>
              <a:gd name="connsiteY1" fmla="*/ 2787123 h 2787123"/>
              <a:gd name="connsiteX2" fmla="*/ 0 w 2442733"/>
              <a:gd name="connsiteY2" fmla="*/ 2787123 h 2787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42733" h="2787123">
                <a:moveTo>
                  <a:pt x="2442733" y="0"/>
                </a:moveTo>
                <a:lnTo>
                  <a:pt x="2442733" y="2787123"/>
                </a:lnTo>
                <a:lnTo>
                  <a:pt x="0" y="2787123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95D65A1-16CB-407F-993F-2A6D59BCC0C8}"/>
              </a:ext>
            </a:extLst>
          </p:cNvPr>
          <p:cNvCxnSpPr>
            <a:cxnSpLocks/>
          </p:cNvCxnSpPr>
          <p:nvPr/>
        </p:nvCxnSpPr>
        <p:spPr>
          <a:xfrm>
            <a:off x="1233837" y="6172200"/>
            <a:ext cx="9760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A018A2-815D-41B0-A189-FDF7A5E88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872935"/>
            <a:ext cx="9905999" cy="13608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DFAE63-1276-4C7C-BFF5-F5DF1CDB23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2332026"/>
            <a:ext cx="9905999" cy="35671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380268-2D73-487C-843B-51648AE181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88157" y="6356350"/>
            <a:ext cx="30933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3CADBD16-5BFB-4D9F-9646-C75D1B53BBB6}" type="datetimeFigureOut">
              <a:rPr lang="en-US" smtClean="0"/>
              <a:pPr/>
              <a:t>5/15/23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F61E6D-D51F-4BD7-B59D-19AF179177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3000" y="6356350"/>
            <a:ext cx="3959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701B1-1C93-41C2-AEE1-815DEA51B9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23186" y="6356350"/>
            <a:ext cx="6258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C0722274-0FAA-4649-AA4E-4210F4F32167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7286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61" r:id="rId6"/>
    <p:sldLayoutId id="2147483756" r:id="rId7"/>
    <p:sldLayoutId id="2147483757" r:id="rId8"/>
    <p:sldLayoutId id="2147483758" r:id="rId9"/>
    <p:sldLayoutId id="2147483760" r:id="rId10"/>
    <p:sldLayoutId id="2147483759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02920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openxmlformats.org/officeDocument/2006/relationships/image" Target="../media/image5.png"/><Relationship Id="rId3" Type="http://schemas.microsoft.com/office/2007/relationships/media" Target="../media/media2.mp3"/><Relationship Id="rId7" Type="http://schemas.microsoft.com/office/2007/relationships/media" Target="../media/media4.mp3"/><Relationship Id="rId12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openxmlformats.org/officeDocument/2006/relationships/image" Target="../media/image3.png"/><Relationship Id="rId5" Type="http://schemas.microsoft.com/office/2007/relationships/media" Target="../media/media3.mp3"/><Relationship Id="rId10" Type="http://schemas.openxmlformats.org/officeDocument/2006/relationships/image" Target="../media/image2.png"/><Relationship Id="rId4" Type="http://schemas.openxmlformats.org/officeDocument/2006/relationships/audio" Target="../media/media2.mp3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C3B0A228-9EA3-4009-A82E-9402BBC726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3069417-BD37-73E4-D79F-76DED4C41B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81101"/>
            <a:ext cx="5202381" cy="1998517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fr-FR" sz="4400" dirty="0"/>
              <a:t>Outil de gestion de classe: </a:t>
            </a:r>
            <a:br>
              <a:rPr lang="fr-FR" sz="4400" dirty="0"/>
            </a:br>
            <a:r>
              <a:rPr lang="fr-FR" sz="4400" dirty="0"/>
              <a:t>Phono-</a:t>
            </a:r>
            <a:r>
              <a:rPr lang="fr-FR" sz="4400" dirty="0" err="1"/>
              <a:t>MéTéO</a:t>
            </a:r>
            <a:r>
              <a:rPr lang="fr-FR" sz="4400" dirty="0"/>
              <a:t>-mètre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DB746F-D514-5DAD-9A70-2CDF3F3884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73"/>
          <a:stretch/>
        </p:blipFill>
        <p:spPr>
          <a:xfrm>
            <a:off x="2685473" y="10"/>
            <a:ext cx="9506528" cy="6857990"/>
          </a:xfrm>
          <a:custGeom>
            <a:avLst/>
            <a:gdLst/>
            <a:ahLst/>
            <a:cxnLst/>
            <a:rect l="l" t="t" r="r" b="b"/>
            <a:pathLst>
              <a:path w="9506528" h="6858000">
                <a:moveTo>
                  <a:pt x="6427633" y="0"/>
                </a:moveTo>
                <a:lnTo>
                  <a:pt x="9506528" y="0"/>
                </a:lnTo>
                <a:lnTo>
                  <a:pt x="9506528" y="1557082"/>
                </a:lnTo>
                <a:lnTo>
                  <a:pt x="4860617" y="6858000"/>
                </a:lnTo>
                <a:lnTo>
                  <a:pt x="417041" y="6858000"/>
                </a:lnTo>
                <a:close/>
                <a:moveTo>
                  <a:pt x="0" y="0"/>
                </a:moveTo>
                <a:lnTo>
                  <a:pt x="6427633" y="0"/>
                </a:lnTo>
                <a:lnTo>
                  <a:pt x="0" y="1"/>
                </a:lnTo>
                <a:close/>
              </a:path>
            </a:pathLst>
          </a:custGeom>
        </p:spPr>
      </p:pic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48D8C03A-D73E-4E89-A17E-452429264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23854" y="1549822"/>
            <a:ext cx="4676439" cy="5313651"/>
          </a:xfrm>
          <a:custGeom>
            <a:avLst/>
            <a:gdLst>
              <a:gd name="connsiteX0" fmla="*/ 6846874 w 6846874"/>
              <a:gd name="connsiteY0" fmla="*/ 3021586 h 3021586"/>
              <a:gd name="connsiteX1" fmla="*/ 0 w 6846874"/>
              <a:gd name="connsiteY1" fmla="*/ 3021585 h 3021586"/>
              <a:gd name="connsiteX2" fmla="*/ 3399286 w 6846874"/>
              <a:gd name="connsiteY2" fmla="*/ 0 h 3021586"/>
              <a:gd name="connsiteX0" fmla="*/ 6846874 w 6846874"/>
              <a:gd name="connsiteY0" fmla="*/ 3016405 h 3016405"/>
              <a:gd name="connsiteX1" fmla="*/ 0 w 6846874"/>
              <a:gd name="connsiteY1" fmla="*/ 3016404 h 3016405"/>
              <a:gd name="connsiteX2" fmla="*/ 3425190 w 6846874"/>
              <a:gd name="connsiteY2" fmla="*/ 0 h 3016405"/>
              <a:gd name="connsiteX3" fmla="*/ 6846874 w 6846874"/>
              <a:gd name="connsiteY3" fmla="*/ 3016405 h 3016405"/>
              <a:gd name="connsiteX0" fmla="*/ 6846874 w 6846874"/>
              <a:gd name="connsiteY0" fmla="*/ 3055286 h 3055286"/>
              <a:gd name="connsiteX1" fmla="*/ 0 w 6846874"/>
              <a:gd name="connsiteY1" fmla="*/ 3055285 h 3055286"/>
              <a:gd name="connsiteX2" fmla="*/ 3425190 w 6846874"/>
              <a:gd name="connsiteY2" fmla="*/ 0 h 3055286"/>
              <a:gd name="connsiteX3" fmla="*/ 6846874 w 6846874"/>
              <a:gd name="connsiteY3" fmla="*/ 3055286 h 3055286"/>
              <a:gd name="connsiteX0" fmla="*/ 6846874 w 6846874"/>
              <a:gd name="connsiteY0" fmla="*/ 5422604 h 5422604"/>
              <a:gd name="connsiteX1" fmla="*/ 0 w 6846874"/>
              <a:gd name="connsiteY1" fmla="*/ 5422603 h 5422604"/>
              <a:gd name="connsiteX2" fmla="*/ 6839561 w 6846874"/>
              <a:gd name="connsiteY2" fmla="*/ 0 h 5422604"/>
              <a:gd name="connsiteX3" fmla="*/ 6846874 w 6846874"/>
              <a:gd name="connsiteY3" fmla="*/ 5422604 h 54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874" h="5422604">
                <a:moveTo>
                  <a:pt x="6846874" y="5422604"/>
                </a:moveTo>
                <a:lnTo>
                  <a:pt x="0" y="5422603"/>
                </a:lnTo>
                <a:lnTo>
                  <a:pt x="6839561" y="0"/>
                </a:lnTo>
                <a:cubicBezTo>
                  <a:pt x="6841999" y="1807535"/>
                  <a:pt x="6844436" y="3615069"/>
                  <a:pt x="6846874" y="5422604"/>
                </a:cubicBez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" name="Sous-titre 5">
            <a:extLst>
              <a:ext uri="{FF2B5EF4-FFF2-40B4-BE49-F238E27FC236}">
                <a16:creationId xmlns:a16="http://schemas.microsoft.com/office/drawing/2014/main" id="{919FF548-E826-C582-9AFB-7BC78089D5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5139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719" y="601955"/>
            <a:ext cx="10621628" cy="1360898"/>
          </a:xfrm>
        </p:spPr>
        <p:txBody>
          <a:bodyPr/>
          <a:lstStyle/>
          <a:p>
            <a:r>
              <a:rPr lang="fr-FR" dirty="0"/>
              <a:t>Matériel pédagogique: le phono-météo-mètre </a:t>
            </a:r>
          </a:p>
        </p:txBody>
      </p:sp>
      <p:sp>
        <p:nvSpPr>
          <p:cNvPr id="24" name="Espace réservé du contenu 2">
            <a:extLst>
              <a:ext uri="{FF2B5EF4-FFF2-40B4-BE49-F238E27FC236}">
                <a16:creationId xmlns:a16="http://schemas.microsoft.com/office/drawing/2014/main" id="{15CB2E77-FA08-3BA7-FE4A-98AD3902EE54}"/>
              </a:ext>
            </a:extLst>
          </p:cNvPr>
          <p:cNvSpPr txBox="1">
            <a:spLocks/>
          </p:cNvSpPr>
          <p:nvPr/>
        </p:nvSpPr>
        <p:spPr>
          <a:xfrm>
            <a:off x="1143001" y="1956416"/>
            <a:ext cx="2232756" cy="55483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292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tx2"/>
                </a:solidFill>
              </a:rPr>
              <a:t>Tout va bien, le bruit est parfait!</a:t>
            </a:r>
          </a:p>
        </p:txBody>
      </p:sp>
      <p:sp>
        <p:nvSpPr>
          <p:cNvPr id="25" name="Espace réservé du contenu 2">
            <a:extLst>
              <a:ext uri="{FF2B5EF4-FFF2-40B4-BE49-F238E27FC236}">
                <a16:creationId xmlns:a16="http://schemas.microsoft.com/office/drawing/2014/main" id="{62B35FD1-B433-420A-3ED7-98E8F0258568}"/>
              </a:ext>
            </a:extLst>
          </p:cNvPr>
          <p:cNvSpPr txBox="1">
            <a:spLocks/>
          </p:cNvSpPr>
          <p:nvPr/>
        </p:nvSpPr>
        <p:spPr>
          <a:xfrm>
            <a:off x="3863243" y="1956415"/>
            <a:ext cx="2232756" cy="55483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292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Il commence à y avoir un peu de bruit…</a:t>
            </a:r>
          </a:p>
        </p:txBody>
      </p:sp>
      <p:sp>
        <p:nvSpPr>
          <p:cNvPr id="26" name="Espace réservé du contenu 2">
            <a:extLst>
              <a:ext uri="{FF2B5EF4-FFF2-40B4-BE49-F238E27FC236}">
                <a16:creationId xmlns:a16="http://schemas.microsoft.com/office/drawing/2014/main" id="{23836C34-384E-C0E1-0B2D-6873A09A1FD3}"/>
              </a:ext>
            </a:extLst>
          </p:cNvPr>
          <p:cNvSpPr txBox="1">
            <a:spLocks/>
          </p:cNvSpPr>
          <p:nvPr/>
        </p:nvSpPr>
        <p:spPr>
          <a:xfrm>
            <a:off x="6583485" y="1956415"/>
            <a:ext cx="2232756" cy="55483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292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accent6"/>
                </a:solidFill>
              </a:rPr>
              <a:t>Il devient difficile de travailler avec ce bruit!</a:t>
            </a:r>
          </a:p>
        </p:txBody>
      </p:sp>
      <p:sp>
        <p:nvSpPr>
          <p:cNvPr id="27" name="Espace réservé du contenu 2">
            <a:extLst>
              <a:ext uri="{FF2B5EF4-FFF2-40B4-BE49-F238E27FC236}">
                <a16:creationId xmlns:a16="http://schemas.microsoft.com/office/drawing/2014/main" id="{A29B503A-C537-CEA0-8B97-CB7497295051}"/>
              </a:ext>
            </a:extLst>
          </p:cNvPr>
          <p:cNvSpPr txBox="1">
            <a:spLocks/>
          </p:cNvSpPr>
          <p:nvPr/>
        </p:nvSpPr>
        <p:spPr>
          <a:xfrm>
            <a:off x="9481588" y="1956415"/>
            <a:ext cx="2453907" cy="5548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292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rgbClr val="FF0000"/>
                </a:solidFill>
              </a:rPr>
              <a:t>Il y a trop de bruit, on arrête l’activité de groupe!</a:t>
            </a:r>
          </a:p>
        </p:txBody>
      </p:sp>
      <p:pic>
        <p:nvPicPr>
          <p:cNvPr id="4" name="Image 3" descr="Une image contenant cercle&#10;&#10;Description générée automatiquement">
            <a:extLst>
              <a:ext uri="{FF2B5EF4-FFF2-40B4-BE49-F238E27FC236}">
                <a16:creationId xmlns:a16="http://schemas.microsoft.com/office/drawing/2014/main" id="{9EF65C78-8743-CCE2-8B50-69DB952CD4E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39630" y="2643185"/>
            <a:ext cx="2232758" cy="3157758"/>
          </a:xfrm>
          <a:prstGeom prst="rect">
            <a:avLst/>
          </a:prstGeom>
        </p:spPr>
      </p:pic>
      <p:pic>
        <p:nvPicPr>
          <p:cNvPr id="10" name="Image 9" descr="Une image contenant cercle&#10;&#10;Description générée automatiquement">
            <a:extLst>
              <a:ext uri="{FF2B5EF4-FFF2-40B4-BE49-F238E27FC236}">
                <a16:creationId xmlns:a16="http://schemas.microsoft.com/office/drawing/2014/main" id="{54CE5693-4BA8-2415-2BE6-9D3F8DF7ADC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05917" y="2650434"/>
            <a:ext cx="2232759" cy="3157758"/>
          </a:xfrm>
          <a:prstGeom prst="rect">
            <a:avLst/>
          </a:prstGeom>
        </p:spPr>
      </p:pic>
      <p:sp>
        <p:nvSpPr>
          <p:cNvPr id="17" name="Flèche vers la droite 16">
            <a:extLst>
              <a:ext uri="{FF2B5EF4-FFF2-40B4-BE49-F238E27FC236}">
                <a16:creationId xmlns:a16="http://schemas.microsoft.com/office/drawing/2014/main" id="{636A016F-F5CD-8A82-9FB7-EE41C4CF53CF}"/>
              </a:ext>
            </a:extLst>
          </p:cNvPr>
          <p:cNvSpPr/>
          <p:nvPr/>
        </p:nvSpPr>
        <p:spPr>
          <a:xfrm>
            <a:off x="3128963" y="3871913"/>
            <a:ext cx="1018709" cy="35015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 descr="Une image contenant cercle&#10;&#10;Description générée automatiquement">
            <a:extLst>
              <a:ext uri="{FF2B5EF4-FFF2-40B4-BE49-F238E27FC236}">
                <a16:creationId xmlns:a16="http://schemas.microsoft.com/office/drawing/2014/main" id="{F4F188D4-8135-E2C8-96DF-579A18A7488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88915" y="2650433"/>
            <a:ext cx="2227633" cy="3150509"/>
          </a:xfrm>
          <a:prstGeom prst="rect">
            <a:avLst/>
          </a:prstGeom>
        </p:spPr>
      </p:pic>
      <p:sp>
        <p:nvSpPr>
          <p:cNvPr id="18" name="Flèche vers la droite 17">
            <a:extLst>
              <a:ext uri="{FF2B5EF4-FFF2-40B4-BE49-F238E27FC236}">
                <a16:creationId xmlns:a16="http://schemas.microsoft.com/office/drawing/2014/main" id="{3FB556CF-68EF-F5F7-A751-57969D1DBEC0}"/>
              </a:ext>
            </a:extLst>
          </p:cNvPr>
          <p:cNvSpPr/>
          <p:nvPr/>
        </p:nvSpPr>
        <p:spPr>
          <a:xfrm>
            <a:off x="5888412" y="3871912"/>
            <a:ext cx="1018709" cy="350151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3" name="Image 22" descr="Une image contenant texte, signe&#10;&#10;Description générée automatiquement">
            <a:extLst>
              <a:ext uri="{FF2B5EF4-FFF2-40B4-BE49-F238E27FC236}">
                <a16:creationId xmlns:a16="http://schemas.microsoft.com/office/drawing/2014/main" id="{85D0C86A-5513-757C-FE37-F3B901B69B6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545529" y="2643183"/>
            <a:ext cx="2232758" cy="3157758"/>
          </a:xfrm>
          <a:prstGeom prst="rect">
            <a:avLst/>
          </a:prstGeom>
        </p:spPr>
      </p:pic>
      <p:sp>
        <p:nvSpPr>
          <p:cNvPr id="19" name="Flèche vers la droite 18">
            <a:extLst>
              <a:ext uri="{FF2B5EF4-FFF2-40B4-BE49-F238E27FC236}">
                <a16:creationId xmlns:a16="http://schemas.microsoft.com/office/drawing/2014/main" id="{9AB9F953-FA11-1150-41BE-7FBF555F0DB8}"/>
              </a:ext>
            </a:extLst>
          </p:cNvPr>
          <p:cNvSpPr/>
          <p:nvPr/>
        </p:nvSpPr>
        <p:spPr>
          <a:xfrm>
            <a:off x="8652481" y="3871911"/>
            <a:ext cx="1018709" cy="350151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Oiseaux.mp3">
            <a:hlinkClick r:id="" action="ppaction://media"/>
            <a:extLst>
              <a:ext uri="{FF2B5EF4-FFF2-40B4-BE49-F238E27FC236}">
                <a16:creationId xmlns:a16="http://schemas.microsoft.com/office/drawing/2014/main" id="{2B553473-9406-0661-1A75-414371CC0E8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756289" y="5765330"/>
            <a:ext cx="812800" cy="812800"/>
          </a:xfrm>
          <a:prstGeom prst="rect">
            <a:avLst/>
          </a:prstGeom>
        </p:spPr>
      </p:pic>
      <p:pic>
        <p:nvPicPr>
          <p:cNvPr id="29" name="Goutte.mp3">
            <a:hlinkClick r:id="" action="ppaction://media"/>
            <a:extLst>
              <a:ext uri="{FF2B5EF4-FFF2-40B4-BE49-F238E27FC236}">
                <a16:creationId xmlns:a16="http://schemas.microsoft.com/office/drawing/2014/main" id="{4BAC64F3-EC4C-DB80-844B-0D2C97E8B9C7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4614481" y="5764860"/>
            <a:ext cx="812800" cy="812800"/>
          </a:xfrm>
          <a:prstGeom prst="rect">
            <a:avLst/>
          </a:prstGeom>
        </p:spPr>
      </p:pic>
      <p:pic>
        <p:nvPicPr>
          <p:cNvPr id="30" name="Pluie.mp3">
            <a:hlinkClick r:id="" action="ppaction://media"/>
            <a:extLst>
              <a:ext uri="{FF2B5EF4-FFF2-40B4-BE49-F238E27FC236}">
                <a16:creationId xmlns:a16="http://schemas.microsoft.com/office/drawing/2014/main" id="{75A6423D-AA2F-D03C-9D6A-9535C0E9111B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7396331" y="5764860"/>
            <a:ext cx="812800" cy="812800"/>
          </a:xfrm>
          <a:prstGeom prst="rect">
            <a:avLst/>
          </a:prstGeom>
        </p:spPr>
      </p:pic>
      <p:pic>
        <p:nvPicPr>
          <p:cNvPr id="31" name="Bruit orage.mp3">
            <a:hlinkClick r:id="" action="ppaction://media"/>
            <a:extLst>
              <a:ext uri="{FF2B5EF4-FFF2-40B4-BE49-F238E27FC236}">
                <a16:creationId xmlns:a16="http://schemas.microsoft.com/office/drawing/2014/main" id="{B9B1DD30-22B3-4217-03C8-6323FBBDCAB7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0302141" y="576486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952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44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1075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1063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10292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 vol="8000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  <p:bldLst>
      <p:bldP spid="24" grpId="0"/>
      <p:bldP spid="25" grpId="0"/>
      <p:bldP spid="26" grpId="0"/>
      <p:bldP spid="27" grpId="0"/>
      <p:bldP spid="17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719" y="601955"/>
            <a:ext cx="10621628" cy="1360898"/>
          </a:xfrm>
        </p:spPr>
        <p:txBody>
          <a:bodyPr/>
          <a:lstStyle/>
          <a:p>
            <a:r>
              <a:rPr lang="fr-FR" dirty="0"/>
              <a:t>Matériel pédagogique: le phono-météo-mètre </a:t>
            </a:r>
          </a:p>
        </p:txBody>
      </p:sp>
      <p:sp>
        <p:nvSpPr>
          <p:cNvPr id="24" name="Espace réservé du contenu 2">
            <a:extLst>
              <a:ext uri="{FF2B5EF4-FFF2-40B4-BE49-F238E27FC236}">
                <a16:creationId xmlns:a16="http://schemas.microsoft.com/office/drawing/2014/main" id="{15CB2E77-FA08-3BA7-FE4A-98AD3902EE54}"/>
              </a:ext>
            </a:extLst>
          </p:cNvPr>
          <p:cNvSpPr txBox="1">
            <a:spLocks/>
          </p:cNvSpPr>
          <p:nvPr/>
        </p:nvSpPr>
        <p:spPr>
          <a:xfrm>
            <a:off x="4953000" y="2874167"/>
            <a:ext cx="5467347" cy="5548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292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000" dirty="0">
                <a:solidFill>
                  <a:schemeClr val="tx2"/>
                </a:solidFill>
              </a:rPr>
              <a:t>Tout va bien, le bruit est parfait!</a:t>
            </a:r>
          </a:p>
        </p:txBody>
      </p:sp>
      <p:pic>
        <p:nvPicPr>
          <p:cNvPr id="4" name="Image 3" descr="Une image contenant cercle&#10;&#10;Description générée automatiquement">
            <a:extLst>
              <a:ext uri="{FF2B5EF4-FFF2-40B4-BE49-F238E27FC236}">
                <a16:creationId xmlns:a16="http://schemas.microsoft.com/office/drawing/2014/main" id="{9EF65C78-8743-CCE2-8B50-69DB952CD4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3960" y="1923573"/>
            <a:ext cx="2933702" cy="4149093"/>
          </a:xfrm>
          <a:prstGeom prst="rect">
            <a:avLst/>
          </a:prstGeom>
        </p:spPr>
      </p:pic>
      <p:pic>
        <p:nvPicPr>
          <p:cNvPr id="3" name="Oiseaux">
            <a:hlinkClick r:id="" action="ppaction://media"/>
            <a:extLst>
              <a:ext uri="{FF2B5EF4-FFF2-40B4-BE49-F238E27FC236}">
                <a16:creationId xmlns:a16="http://schemas.microsoft.com/office/drawing/2014/main" id="{F100C50E-A4B3-873D-4554-B6596A8ACA0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60803" y="489514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29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4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719" y="601955"/>
            <a:ext cx="10621628" cy="1360898"/>
          </a:xfrm>
        </p:spPr>
        <p:txBody>
          <a:bodyPr/>
          <a:lstStyle/>
          <a:p>
            <a:r>
              <a:rPr lang="fr-FR" dirty="0"/>
              <a:t>Matériel pédagogique: le phono-météo-mètre </a:t>
            </a:r>
          </a:p>
        </p:txBody>
      </p:sp>
      <p:pic>
        <p:nvPicPr>
          <p:cNvPr id="3" name="Image 2" descr="Une image contenant cercle&#10;&#10;Description générée automatiquement">
            <a:extLst>
              <a:ext uri="{FF2B5EF4-FFF2-40B4-BE49-F238E27FC236}">
                <a16:creationId xmlns:a16="http://schemas.microsoft.com/office/drawing/2014/main" id="{24983A92-A4A4-FA9F-EFB9-2311BB105A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3960" y="1923572"/>
            <a:ext cx="2919415" cy="4128885"/>
          </a:xfrm>
          <a:prstGeom prst="rect">
            <a:avLst/>
          </a:prstGeom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A762DF3A-BBBA-9588-C841-62E779BCBF65}"/>
              </a:ext>
            </a:extLst>
          </p:cNvPr>
          <p:cNvSpPr txBox="1">
            <a:spLocks/>
          </p:cNvSpPr>
          <p:nvPr/>
        </p:nvSpPr>
        <p:spPr>
          <a:xfrm>
            <a:off x="4930775" y="2874167"/>
            <a:ext cx="7104797" cy="5548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292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0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Il commence à y avoir </a:t>
            </a:r>
            <a:br>
              <a:rPr lang="fr-FR" sz="4000" dirty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fr-FR" sz="40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un peu de bruit…</a:t>
            </a:r>
          </a:p>
        </p:txBody>
      </p:sp>
      <p:pic>
        <p:nvPicPr>
          <p:cNvPr id="6" name="Goutte">
            <a:hlinkClick r:id="" action="ppaction://media"/>
            <a:extLst>
              <a:ext uri="{FF2B5EF4-FFF2-40B4-BE49-F238E27FC236}">
                <a16:creationId xmlns:a16="http://schemas.microsoft.com/office/drawing/2014/main" id="{85133CEC-3959-2900-A75C-D15082B63E7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283200" y="479513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23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7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719" y="601955"/>
            <a:ext cx="10621628" cy="1360898"/>
          </a:xfrm>
        </p:spPr>
        <p:txBody>
          <a:bodyPr/>
          <a:lstStyle/>
          <a:p>
            <a:r>
              <a:rPr lang="fr-FR" dirty="0"/>
              <a:t>Matériel pédagogique: le phono-météo-mètre </a:t>
            </a:r>
          </a:p>
        </p:txBody>
      </p:sp>
      <p:pic>
        <p:nvPicPr>
          <p:cNvPr id="4" name="Image 3" descr="Une image contenant cercle&#10;&#10;Description générée automatiquement">
            <a:extLst>
              <a:ext uri="{FF2B5EF4-FFF2-40B4-BE49-F238E27FC236}">
                <a16:creationId xmlns:a16="http://schemas.microsoft.com/office/drawing/2014/main" id="{6E899D10-DF14-E666-076F-4A36537998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3960" y="1923572"/>
            <a:ext cx="2905128" cy="4108680"/>
          </a:xfrm>
          <a:prstGeom prst="rect">
            <a:avLst/>
          </a:prstGeom>
        </p:spPr>
      </p:pic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F79209AB-C13C-BC70-07D0-644239BD45CB}"/>
              </a:ext>
            </a:extLst>
          </p:cNvPr>
          <p:cNvSpPr txBox="1">
            <a:spLocks/>
          </p:cNvSpPr>
          <p:nvPr/>
        </p:nvSpPr>
        <p:spPr>
          <a:xfrm>
            <a:off x="4976536" y="2874167"/>
            <a:ext cx="6853513" cy="5548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292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000" dirty="0">
                <a:solidFill>
                  <a:schemeClr val="accent6"/>
                </a:solidFill>
              </a:rPr>
              <a:t>Il devient difficile de travailler avec ce bruit!</a:t>
            </a:r>
          </a:p>
        </p:txBody>
      </p:sp>
      <p:pic>
        <p:nvPicPr>
          <p:cNvPr id="7" name="Pluie">
            <a:hlinkClick r:id="" action="ppaction://media"/>
            <a:extLst>
              <a:ext uri="{FF2B5EF4-FFF2-40B4-BE49-F238E27FC236}">
                <a16:creationId xmlns:a16="http://schemas.microsoft.com/office/drawing/2014/main" id="{A75D638C-68A9-9B9F-88B9-B056FB67E44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32228" y="471963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020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3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719" y="601955"/>
            <a:ext cx="10621628" cy="1360898"/>
          </a:xfrm>
        </p:spPr>
        <p:txBody>
          <a:bodyPr/>
          <a:lstStyle/>
          <a:p>
            <a:r>
              <a:rPr lang="fr-FR" dirty="0"/>
              <a:t>Matériel pédagogique: le phono-météo-mètre </a:t>
            </a:r>
          </a:p>
        </p:txBody>
      </p:sp>
      <p:pic>
        <p:nvPicPr>
          <p:cNvPr id="3" name="Image 2" descr="Une image contenant texte, signe&#10;&#10;Description générée automatiquement">
            <a:extLst>
              <a:ext uri="{FF2B5EF4-FFF2-40B4-BE49-F238E27FC236}">
                <a16:creationId xmlns:a16="http://schemas.microsoft.com/office/drawing/2014/main" id="{A447A8BE-E6AD-AEDA-019F-EDBC5AD16F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3959" y="1923571"/>
            <a:ext cx="2890841" cy="4088476"/>
          </a:xfrm>
          <a:prstGeom prst="rect">
            <a:avLst/>
          </a:prstGeom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840F3ACA-C316-A585-E657-2DA8F2FBC1CB}"/>
              </a:ext>
            </a:extLst>
          </p:cNvPr>
          <p:cNvSpPr txBox="1">
            <a:spLocks/>
          </p:cNvSpPr>
          <p:nvPr/>
        </p:nvSpPr>
        <p:spPr>
          <a:xfrm>
            <a:off x="4981026" y="2874167"/>
            <a:ext cx="6444215" cy="5548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292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Tx/>
              <a:buNone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000" dirty="0">
                <a:solidFill>
                  <a:srgbClr val="FF0000"/>
                </a:solidFill>
              </a:rPr>
              <a:t>Il y a trop de bruit, on arrête l’activité de groupe!</a:t>
            </a:r>
          </a:p>
        </p:txBody>
      </p:sp>
      <p:pic>
        <p:nvPicPr>
          <p:cNvPr id="7" name="Bruit orage">
            <a:hlinkClick r:id="" action="ppaction://media"/>
            <a:extLst>
              <a:ext uri="{FF2B5EF4-FFF2-40B4-BE49-F238E27FC236}">
                <a16:creationId xmlns:a16="http://schemas.microsoft.com/office/drawing/2014/main" id="{0F37BE5A-E56D-F575-EE6F-CD2FB56EBD7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283200" y="470535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555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9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8AA54A-2749-F2EB-FE77-3DC239FB5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Conseils pratiques pour les enseignant-e-s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F91DAB-0151-4B0E-285C-8FA9F614DC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598" y="1973179"/>
            <a:ext cx="11089107" cy="4235116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fr-CH" dirty="0"/>
              <a:t>Expliciter aux élèves l’objectif de l’utilisation de l’outil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fr-CH" dirty="0"/>
              <a:t>Expliciter aux élèves les différents niveaux sonores représentés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fr-CH" dirty="0"/>
              <a:t>Expliciter aux élèves à quel niveau sonore correspond quelle « météo »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fr-CH" dirty="0"/>
              <a:t>Expliciter aux élèves les conséquences d’un changement de « météo »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fr-CH" dirty="0"/>
              <a:t>Expliciter aux élèves que l’enseignant gère l’outil et que le changement de la « météo » se fait selon son interprétation</a:t>
            </a:r>
          </a:p>
          <a:p>
            <a:pPr marL="342900" indent="-342900">
              <a:lnSpc>
                <a:spcPct val="107000"/>
              </a:lnSpc>
              <a:buFont typeface="+mj-lt"/>
              <a:buAutoNum type="arabicParenR"/>
            </a:pPr>
            <a:r>
              <a:rPr lang="fr-CH" dirty="0"/>
              <a:t>Ne pas oublier de prendre avec soi une télécommande afin de pouvoir gérer l’outil à distance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fr-CH" dirty="0"/>
              <a:t>Faire un test son juste avant l’utilisation de l’outil afin qu’il soit assez fort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fr-CH" dirty="0"/>
              <a:t>Optionnel: Attribuer des rôles au sein du groupe («garde du vol. sonore»)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10281164"/>
      </p:ext>
    </p:extLst>
  </p:cSld>
  <p:clrMapOvr>
    <a:masterClrMapping/>
  </p:clrMapOvr>
</p:sld>
</file>

<file path=ppt/theme/theme1.xml><?xml version="1.0" encoding="utf-8"?>
<a:theme xmlns:a="http://schemas.openxmlformats.org/drawingml/2006/main" name="RegattaVTI">
  <a:themeElements>
    <a:clrScheme name="Regatta Yellow">
      <a:dk1>
        <a:sysClr val="windowText" lastClr="000000"/>
      </a:dk1>
      <a:lt1>
        <a:sysClr val="window" lastClr="FFFFFF"/>
      </a:lt1>
      <a:dk2>
        <a:srgbClr val="181C30"/>
      </a:dk2>
      <a:lt2>
        <a:srgbClr val="C8E1F4"/>
      </a:lt2>
      <a:accent1>
        <a:srgbClr val="217ED3"/>
      </a:accent1>
      <a:accent2>
        <a:srgbClr val="B92525"/>
      </a:accent2>
      <a:accent3>
        <a:srgbClr val="18558C"/>
      </a:accent3>
      <a:accent4>
        <a:srgbClr val="1D8B35"/>
      </a:accent4>
      <a:accent5>
        <a:srgbClr val="EA75AA"/>
      </a:accent5>
      <a:accent6>
        <a:srgbClr val="F5A700"/>
      </a:accent6>
      <a:hlink>
        <a:srgbClr val="DB0000"/>
      </a:hlink>
      <a:folHlink>
        <a:srgbClr val="066BB6"/>
      </a:folHlink>
    </a:clrScheme>
    <a:fontScheme name="Walbaum Display">
      <a:majorFont>
        <a:latin typeface="Walbaum Display"/>
        <a:ea typeface=""/>
        <a:cs typeface=""/>
      </a:majorFont>
      <a:minorFont>
        <a:latin typeface="Walbaum Displ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gattaVTI" id="{FFC3BCE5-6357-41D1-8E67-3F85B69D7E86}" vid="{893A6374-FE17-48E5-8B62-678C1B11AA1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227</Words>
  <Application>Microsoft Macintosh PowerPoint</Application>
  <PresentationFormat>Grand écran</PresentationFormat>
  <Paragraphs>23</Paragraphs>
  <Slides>7</Slides>
  <Notes>0</Notes>
  <HiddenSlides>0</HiddenSlides>
  <MMClips>8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0" baseType="lpstr">
      <vt:lpstr>Arial</vt:lpstr>
      <vt:lpstr>Walbaum Display</vt:lpstr>
      <vt:lpstr>RegattaVTI</vt:lpstr>
      <vt:lpstr>Outil de gestion de classe:  Phono-MéTéO-mètre</vt:lpstr>
      <vt:lpstr>Matériel pédagogique: le phono-météo-mètre </vt:lpstr>
      <vt:lpstr>Matériel pédagogique: le phono-météo-mètre </vt:lpstr>
      <vt:lpstr>Matériel pédagogique: le phono-météo-mètre </vt:lpstr>
      <vt:lpstr>Matériel pédagogique: le phono-météo-mètre </vt:lpstr>
      <vt:lpstr>Matériel pédagogique: le phono-météo-mètre </vt:lpstr>
      <vt:lpstr>Conseils pratiques pour les enseignant-e-s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Outil de gestion de classe</dc:title>
  <dc:creator>Emilie Bruchez</dc:creator>
  <cp:lastModifiedBy>Emilie Bruchez</cp:lastModifiedBy>
  <cp:revision>35</cp:revision>
  <dcterms:created xsi:type="dcterms:W3CDTF">2023-04-26T17:45:06Z</dcterms:created>
  <dcterms:modified xsi:type="dcterms:W3CDTF">2023-05-15T14:42:41Z</dcterms:modified>
</cp:coreProperties>
</file>