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</p:sldMasterIdLst>
  <p:sldIdLst>
    <p:sldId id="256" r:id="rId2"/>
    <p:sldId id="258" r:id="rId3"/>
    <p:sldId id="263" r:id="rId4"/>
    <p:sldId id="265" r:id="rId5"/>
    <p:sldId id="266" r:id="rId6"/>
    <p:sldId id="262" r:id="rId7"/>
    <p:sldId id="269" r:id="rId8"/>
    <p:sldId id="274" r:id="rId9"/>
    <p:sldId id="275" r:id="rId10"/>
    <p:sldId id="279" r:id="rId11"/>
    <p:sldId id="280" r:id="rId12"/>
    <p:sldId id="281" r:id="rId13"/>
    <p:sldId id="282" r:id="rId14"/>
    <p:sldId id="268" r:id="rId15"/>
    <p:sldId id="264" r:id="rId16"/>
    <p:sldId id="284" r:id="rId17"/>
    <p:sldId id="285" r:id="rId18"/>
    <p:sldId id="270" r:id="rId19"/>
    <p:sldId id="273" r:id="rId20"/>
    <p:sldId id="271" r:id="rId21"/>
    <p:sldId id="272" r:id="rId22"/>
    <p:sldId id="283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73"/>
    <p:restoredTop sz="95878"/>
  </p:normalViewPr>
  <p:slideViewPr>
    <p:cSldViewPr snapToGrid="0">
      <p:cViewPr varScale="1">
        <p:scale>
          <a:sx n="88" d="100"/>
          <a:sy n="88" d="100"/>
        </p:scale>
        <p:origin x="184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D60141-EEBD-4EC1-8E34-0344C16A1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18308" y="0"/>
            <a:ext cx="6873692" cy="6858000"/>
          </a:xfrm>
          <a:custGeom>
            <a:avLst/>
            <a:gdLst>
              <a:gd name="connsiteX0" fmla="*/ 1132890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5318308 w 12192000"/>
              <a:gd name="connsiteY3" fmla="*/ 6858000 h 6858000"/>
              <a:gd name="connsiteX4" fmla="*/ 11328897 w 12192000"/>
              <a:gd name="connsiteY4" fmla="*/ 4 h 6858000"/>
              <a:gd name="connsiteX5" fmla="*/ 11328898 w 12192000"/>
              <a:gd name="connsiteY5" fmla="*/ 2 h 6858000"/>
              <a:gd name="connsiteX6" fmla="*/ 0 w 12192000"/>
              <a:gd name="connsiteY6" fmla="*/ 0 h 6858000"/>
              <a:gd name="connsiteX7" fmla="*/ 6700 w 12192000"/>
              <a:gd name="connsiteY7" fmla="*/ 0 h 6858000"/>
              <a:gd name="connsiteX8" fmla="*/ 6700 w 12192000"/>
              <a:gd name="connsiteY8" fmla="*/ 6858000 h 6858000"/>
              <a:gd name="connsiteX9" fmla="*/ 0 w 12192000"/>
              <a:gd name="connsiteY9" fmla="*/ 6858000 h 6858000"/>
              <a:gd name="connsiteX0" fmla="*/ 1132890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5318308 w 12192000"/>
              <a:gd name="connsiteY3" fmla="*/ 6858000 h 6858000"/>
              <a:gd name="connsiteX4" fmla="*/ 11328897 w 12192000"/>
              <a:gd name="connsiteY4" fmla="*/ 4 h 6858000"/>
              <a:gd name="connsiteX5" fmla="*/ 11328898 w 12192000"/>
              <a:gd name="connsiteY5" fmla="*/ 2 h 6858000"/>
              <a:gd name="connsiteX6" fmla="*/ 11328900 w 12192000"/>
              <a:gd name="connsiteY6" fmla="*/ 0 h 6858000"/>
              <a:gd name="connsiteX7" fmla="*/ 0 w 12192000"/>
              <a:gd name="connsiteY7" fmla="*/ 6858000 h 6858000"/>
              <a:gd name="connsiteX8" fmla="*/ 6700 w 12192000"/>
              <a:gd name="connsiteY8" fmla="*/ 0 h 6858000"/>
              <a:gd name="connsiteX9" fmla="*/ 6700 w 12192000"/>
              <a:gd name="connsiteY9" fmla="*/ 6858000 h 6858000"/>
              <a:gd name="connsiteX10" fmla="*/ 0 w 12192000"/>
              <a:gd name="connsiteY10" fmla="*/ 6858000 h 6858000"/>
              <a:gd name="connsiteX0" fmla="*/ 11322200 w 12185300"/>
              <a:gd name="connsiteY0" fmla="*/ 0 h 6858000"/>
              <a:gd name="connsiteX1" fmla="*/ 12185300 w 12185300"/>
              <a:gd name="connsiteY1" fmla="*/ 0 h 6858000"/>
              <a:gd name="connsiteX2" fmla="*/ 12185300 w 12185300"/>
              <a:gd name="connsiteY2" fmla="*/ 6858000 h 6858000"/>
              <a:gd name="connsiteX3" fmla="*/ 5311608 w 12185300"/>
              <a:gd name="connsiteY3" fmla="*/ 6858000 h 6858000"/>
              <a:gd name="connsiteX4" fmla="*/ 11322197 w 12185300"/>
              <a:gd name="connsiteY4" fmla="*/ 4 h 6858000"/>
              <a:gd name="connsiteX5" fmla="*/ 11322198 w 12185300"/>
              <a:gd name="connsiteY5" fmla="*/ 2 h 6858000"/>
              <a:gd name="connsiteX6" fmla="*/ 11322200 w 12185300"/>
              <a:gd name="connsiteY6" fmla="*/ 0 h 6858000"/>
              <a:gd name="connsiteX7" fmla="*/ 0 w 12185300"/>
              <a:gd name="connsiteY7" fmla="*/ 6858000 h 6858000"/>
              <a:gd name="connsiteX8" fmla="*/ 0 w 12185300"/>
              <a:gd name="connsiteY8" fmla="*/ 0 h 6858000"/>
              <a:gd name="connsiteX9" fmla="*/ 0 w 12185300"/>
              <a:gd name="connsiteY9" fmla="*/ 6858000 h 6858000"/>
              <a:gd name="connsiteX0" fmla="*/ 6010592 w 6873692"/>
              <a:gd name="connsiteY0" fmla="*/ 0 h 6858000"/>
              <a:gd name="connsiteX1" fmla="*/ 6873692 w 6873692"/>
              <a:gd name="connsiteY1" fmla="*/ 0 h 6858000"/>
              <a:gd name="connsiteX2" fmla="*/ 6873692 w 6873692"/>
              <a:gd name="connsiteY2" fmla="*/ 6858000 h 6858000"/>
              <a:gd name="connsiteX3" fmla="*/ 0 w 6873692"/>
              <a:gd name="connsiteY3" fmla="*/ 6858000 h 6858000"/>
              <a:gd name="connsiteX4" fmla="*/ 6010589 w 6873692"/>
              <a:gd name="connsiteY4" fmla="*/ 4 h 6858000"/>
              <a:gd name="connsiteX5" fmla="*/ 6010590 w 6873692"/>
              <a:gd name="connsiteY5" fmla="*/ 2 h 6858000"/>
              <a:gd name="connsiteX6" fmla="*/ 6010592 w 6873692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73692" h="6858000">
                <a:moveTo>
                  <a:pt x="6010592" y="0"/>
                </a:moveTo>
                <a:lnTo>
                  <a:pt x="6873692" y="0"/>
                </a:lnTo>
                <a:lnTo>
                  <a:pt x="6873692" y="6858000"/>
                </a:lnTo>
                <a:lnTo>
                  <a:pt x="0" y="6858000"/>
                </a:lnTo>
                <a:lnTo>
                  <a:pt x="6010589" y="4"/>
                </a:lnTo>
                <a:cubicBezTo>
                  <a:pt x="6010589" y="3"/>
                  <a:pt x="6010590" y="3"/>
                  <a:pt x="6010590" y="2"/>
                </a:cubicBezTo>
                <a:lnTo>
                  <a:pt x="6010592" y="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FCBBA-905A-4FD1-BFBA-F3EE6DA26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81098"/>
            <a:ext cx="8986580" cy="28324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48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D287E-F1C8-463F-8429-D1B5B1582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5463522"/>
            <a:ext cx="8986580" cy="65031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F44ED-7973-4A99-B2CA-A8962BCE0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F96F2-D6BE-49AC-A605-5AE87C3F2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7FC50-B13C-4B63-AE64-F71A6EDE6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75A547-BCD1-42BE-966E-53CA0AB93165}"/>
              </a:ext>
            </a:extLst>
          </p:cNvPr>
          <p:cNvCxnSpPr>
            <a:cxnSpLocks/>
          </p:cNvCxnSpPr>
          <p:nvPr/>
        </p:nvCxnSpPr>
        <p:spPr>
          <a:xfrm>
            <a:off x="1188357" y="5151666"/>
            <a:ext cx="98225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12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A3BF2-BCE9-47D7-B1C0-1F0E4936B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722E9-C3E4-48AF-996A-495AE659FA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9E516-382B-4845-93BF-20C16EE0D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96E16-F168-442A-843C-5D490D54B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61BEA-A969-437A-BD8B-CB1B709A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21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528449-3E11-45FF-BF3A-651867603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572500" y="870625"/>
            <a:ext cx="2476499" cy="50292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0EAB0-2DFA-4CBA-86B1-1826EF523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3000" y="870625"/>
            <a:ext cx="7324928" cy="50292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22F89-E1F5-45D7-945A-8A2886C4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7E82-5FB8-4289-AD0C-0BA788E1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4046-1A2C-41F5-A177-1C3919C20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63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CD6F3-88F1-4195-8395-57AA096B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8D06C-EB08-40B3-AFB3-A62F44112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3962F-B413-4C4C-A490-724DDB9E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71813-4E87-4C04-835D-76246010B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22BA3-033C-491E-A045-F0052AC19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5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E19AD-2EDD-4B4F-9F9E-46A44418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09738"/>
            <a:ext cx="8520952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EE5927-21D5-4EBA-A112-CAD1BD38B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4589466"/>
            <a:ext cx="8520952" cy="81326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F0D16-9D87-4D76-A5A5-534E24B7D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5F387-5AAC-45D0-ABCE-B1CF4BC7E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AF6FE-0006-4F40-A7FB-E0FDBADF7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8AADE-587E-4574-B21B-7ABDE5A23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F9DA5-4DFB-4211-A58A-FFD842C27A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339501"/>
            <a:ext cx="4798979" cy="35505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99F26-66AF-4614-91CE-C93A24BAC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0020" y="2339501"/>
            <a:ext cx="4798980" cy="355059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F678E-59B5-4DF9-ABCB-506B9CB70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50A53-317B-444A-9BA2-F69CDBF5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B269A1-B0FB-4C8F-B6AA-0718C92D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7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2BBBF-42B2-4A5D-B145-46983A530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33272"/>
            <a:ext cx="9905999" cy="846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4BE44-5271-4B5D-B649-35E3AF20B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2999" y="2067127"/>
            <a:ext cx="4798980" cy="710119"/>
          </a:xfrm>
        </p:spPr>
        <p:txBody>
          <a:bodyPr anchor="b">
            <a:normAutofit/>
          </a:bodyPr>
          <a:lstStyle>
            <a:lvl1pPr marL="0" indent="0">
              <a:buNone/>
              <a:defRPr sz="20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D7891E-0C0A-4688-97DD-C0715E322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3001" y="2864795"/>
            <a:ext cx="4798978" cy="3025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5EAF30-3412-49B0-93D1-596CC2695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018" y="2067127"/>
            <a:ext cx="4798981" cy="710119"/>
          </a:xfrm>
        </p:spPr>
        <p:txBody>
          <a:bodyPr anchor="b">
            <a:normAutofit/>
          </a:bodyPr>
          <a:lstStyle>
            <a:lvl1pPr marL="0" indent="0">
              <a:buNone/>
              <a:defRPr sz="20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07B9B7-F41C-4314-9F0C-BB84547FB8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019" y="2864795"/>
            <a:ext cx="4798982" cy="3025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21587F-6AFC-4906-86EB-6B0A86EEF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4BE2C5-583B-49BC-9864-B01EEF798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39B236-45F5-4CC6-8D53-A6903A1CC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8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B206-0678-4577-B79F-760526A5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9300" y="1322615"/>
            <a:ext cx="8175171" cy="4212771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D5FCB8-AFD3-4801-BBD6-9548F4CF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DACF8-CBC0-416B-B28E-EE18C4238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0C7421-FF49-4CE9-87D0-2B4FFE0E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6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9CBFE-15AA-4447-9F9C-D8B0BEB24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48227-EC1E-4063-9682-891A2DB1A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C6A63-C3F4-4563-A542-9A41AC946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900C1-FE18-461C-801C-8626C7759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00200"/>
            <a:ext cx="3932237" cy="1964986"/>
          </a:xfrm>
        </p:spPr>
        <p:txBody>
          <a:bodyPr anchor="b">
            <a:normAutofit/>
          </a:bodyPr>
          <a:lstStyle>
            <a:lvl1pPr>
              <a:lnSpc>
                <a:spcPct val="110000"/>
              </a:lnSpc>
              <a:defRPr sz="24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4CFF3-3406-49E3-9D5A-1BE90FFA5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451" y="987425"/>
            <a:ext cx="54215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3D14FF-9082-4BBA-BC7A-F4C5B7859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3662464"/>
            <a:ext cx="3932237" cy="2206523"/>
          </a:xfrm>
        </p:spPr>
        <p:txBody>
          <a:bodyPr/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A2726-EB8E-4DF7-9A1B-F03BD8C7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929BE-611C-4FE6-B0A5-E0FF9DF9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90B32-1D0E-4BCD-8850-59EA235F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A1460E-1069-4FCA-B04E-28F77C861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13614" y="987425"/>
            <a:ext cx="553538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38C1E-867B-4FE9-8783-9B1246AEB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3657601"/>
            <a:ext cx="3932236" cy="2211388"/>
          </a:xfrm>
        </p:spPr>
        <p:txBody>
          <a:bodyPr/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21568-4870-46F2-9F7E-F41070201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3CC65-0E73-45A1-9D4F-3F4559B3B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8C58CD-9BC3-431E-A7B4-D596A7F0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8F756-D171-474C-8B1A-C818032F6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00201"/>
            <a:ext cx="3932236" cy="1959428"/>
          </a:xfrm>
        </p:spPr>
        <p:txBody>
          <a:bodyPr anchor="b">
            <a:normAutofit/>
          </a:bodyPr>
          <a:lstStyle>
            <a:lvl1pPr>
              <a:lnSpc>
                <a:spcPct val="110000"/>
              </a:lnSpc>
              <a:defRPr sz="24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651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C2F78B-DEE8-4195-A196-DFC51BDADFF9}"/>
              </a:ext>
            </a:extLst>
          </p:cNvPr>
          <p:cNvSpPr/>
          <p:nvPr/>
        </p:nvSpPr>
        <p:spPr>
          <a:xfrm>
            <a:off x="9749268" y="4070878"/>
            <a:ext cx="2442733" cy="2787123"/>
          </a:xfrm>
          <a:custGeom>
            <a:avLst/>
            <a:gdLst>
              <a:gd name="connsiteX0" fmla="*/ 2442733 w 2442733"/>
              <a:gd name="connsiteY0" fmla="*/ 0 h 2787123"/>
              <a:gd name="connsiteX1" fmla="*/ 2442733 w 2442733"/>
              <a:gd name="connsiteY1" fmla="*/ 2787123 h 2787123"/>
              <a:gd name="connsiteX2" fmla="*/ 0 w 2442733"/>
              <a:gd name="connsiteY2" fmla="*/ 2787123 h 278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733" h="2787123">
                <a:moveTo>
                  <a:pt x="2442733" y="0"/>
                </a:moveTo>
                <a:lnTo>
                  <a:pt x="2442733" y="2787123"/>
                </a:lnTo>
                <a:lnTo>
                  <a:pt x="0" y="2787123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1D79D08-4BE8-4799-BE09-5078DFEE2256}"/>
              </a:ext>
            </a:extLst>
          </p:cNvPr>
          <p:cNvSpPr/>
          <p:nvPr/>
        </p:nvSpPr>
        <p:spPr>
          <a:xfrm rot="10800000">
            <a:off x="0" y="0"/>
            <a:ext cx="2442733" cy="2787123"/>
          </a:xfrm>
          <a:custGeom>
            <a:avLst/>
            <a:gdLst>
              <a:gd name="connsiteX0" fmla="*/ 2442733 w 2442733"/>
              <a:gd name="connsiteY0" fmla="*/ 0 h 2787123"/>
              <a:gd name="connsiteX1" fmla="*/ 2442733 w 2442733"/>
              <a:gd name="connsiteY1" fmla="*/ 2787123 h 2787123"/>
              <a:gd name="connsiteX2" fmla="*/ 0 w 2442733"/>
              <a:gd name="connsiteY2" fmla="*/ 2787123 h 278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733" h="2787123">
                <a:moveTo>
                  <a:pt x="2442733" y="0"/>
                </a:moveTo>
                <a:lnTo>
                  <a:pt x="2442733" y="2787123"/>
                </a:lnTo>
                <a:lnTo>
                  <a:pt x="0" y="2787123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5D65A1-16CB-407F-993F-2A6D59BCC0C8}"/>
              </a:ext>
            </a:extLst>
          </p:cNvPr>
          <p:cNvCxnSpPr>
            <a:cxnSpLocks/>
          </p:cNvCxnSpPr>
          <p:nvPr/>
        </p:nvCxnSpPr>
        <p:spPr>
          <a:xfrm>
            <a:off x="1233837" y="6172200"/>
            <a:ext cx="9760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A018A2-815D-41B0-A189-FDF7A5E8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872935"/>
            <a:ext cx="9905999" cy="13608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FAE63-1276-4C7C-BFF5-F5DF1CDB2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332026"/>
            <a:ext cx="9905999" cy="3567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80268-2D73-487C-843B-51648AE18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88157" y="6356350"/>
            <a:ext cx="30933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3CADBD16-5BFB-4D9F-9646-C75D1B53BBB6}" type="datetimeFigureOut">
              <a:rPr lang="en-US" smtClean="0"/>
              <a:pPr/>
              <a:t>5/15/23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61E6D-D51F-4BD7-B59D-19AF17917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3000" y="6356350"/>
            <a:ext cx="3959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701B1-1C93-41C2-AEE1-815DEA51B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23186" y="6356350"/>
            <a:ext cx="625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C0722274-0FAA-4649-AA4E-4210F4F3216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728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61" r:id="rId6"/>
    <p:sldLayoutId id="2147483756" r:id="rId7"/>
    <p:sldLayoutId id="2147483757" r:id="rId8"/>
    <p:sldLayoutId id="2147483758" r:id="rId9"/>
    <p:sldLayoutId id="2147483760" r:id="rId10"/>
    <p:sldLayoutId id="21474837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029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5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3.png"/><Relationship Id="rId5" Type="http://schemas.microsoft.com/office/2007/relationships/media" Target="../media/media3.mp3"/><Relationship Id="rId10" Type="http://schemas.openxmlformats.org/officeDocument/2006/relationships/image" Target="../media/image2.png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C3B0A228-9EA3-4009-A82E-9402BBC72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069417-BD37-73E4-D79F-76DED4C41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81101"/>
            <a:ext cx="5202381" cy="199851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fr-FR" sz="4400" dirty="0"/>
              <a:t>Outil de gestion de classe: </a:t>
            </a:r>
            <a:br>
              <a:rPr lang="fr-FR" sz="4400" dirty="0"/>
            </a:br>
            <a:r>
              <a:rPr lang="fr-FR" sz="4400" dirty="0"/>
              <a:t>Phono-</a:t>
            </a:r>
            <a:r>
              <a:rPr lang="fr-FR" sz="4400" dirty="0" err="1"/>
              <a:t>MéTéO</a:t>
            </a:r>
            <a:r>
              <a:rPr lang="fr-FR" sz="4400" dirty="0"/>
              <a:t>-mètre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E6B30C-B57E-85CB-DEF0-72922D4C0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1" y="4010061"/>
            <a:ext cx="2597190" cy="1814946"/>
          </a:xfrm>
        </p:spPr>
        <p:txBody>
          <a:bodyPr anchor="b">
            <a:normAutofit/>
          </a:bodyPr>
          <a:lstStyle/>
          <a:p>
            <a:r>
              <a:rPr lang="fr-FR" dirty="0"/>
              <a:t>Marco </a:t>
            </a:r>
            <a:r>
              <a:rPr lang="fr-FR" dirty="0" err="1"/>
              <a:t>Berthomieu</a:t>
            </a:r>
            <a:endParaRPr lang="fr-FR" dirty="0"/>
          </a:p>
          <a:p>
            <a:r>
              <a:rPr lang="fr-FR" dirty="0"/>
              <a:t>Quentin </a:t>
            </a:r>
            <a:r>
              <a:rPr lang="fr-FR" dirty="0" err="1"/>
              <a:t>Dessimoz</a:t>
            </a:r>
            <a:endParaRPr lang="fr-FR" dirty="0"/>
          </a:p>
          <a:p>
            <a:r>
              <a:rPr lang="fr-FR" dirty="0"/>
              <a:t>Emilie </a:t>
            </a:r>
            <a:r>
              <a:rPr lang="fr-FR" dirty="0" err="1"/>
              <a:t>Bruchez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DB746F-D514-5DAD-9A70-2CDF3F3884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3"/>
          <a:stretch/>
        </p:blipFill>
        <p:spPr>
          <a:xfrm>
            <a:off x="2685473" y="10"/>
            <a:ext cx="9506528" cy="6857990"/>
          </a:xfrm>
          <a:custGeom>
            <a:avLst/>
            <a:gdLst/>
            <a:ahLst/>
            <a:cxnLst/>
            <a:rect l="l" t="t" r="r" b="b"/>
            <a:pathLst>
              <a:path w="9506528" h="6858000">
                <a:moveTo>
                  <a:pt x="6427633" y="0"/>
                </a:moveTo>
                <a:lnTo>
                  <a:pt x="9506528" y="0"/>
                </a:lnTo>
                <a:lnTo>
                  <a:pt x="9506528" y="1557082"/>
                </a:lnTo>
                <a:lnTo>
                  <a:pt x="4860617" y="6858000"/>
                </a:lnTo>
                <a:lnTo>
                  <a:pt x="417041" y="6858000"/>
                </a:lnTo>
                <a:close/>
                <a:moveTo>
                  <a:pt x="0" y="0"/>
                </a:moveTo>
                <a:lnTo>
                  <a:pt x="6427633" y="0"/>
                </a:lnTo>
                <a:lnTo>
                  <a:pt x="0" y="1"/>
                </a:lnTo>
                <a:close/>
              </a:path>
            </a:pathLst>
          </a:cu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8D8C03A-D73E-4E89-A17E-452429264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3854" y="1549822"/>
            <a:ext cx="4676439" cy="5313651"/>
          </a:xfrm>
          <a:custGeom>
            <a:avLst/>
            <a:gdLst>
              <a:gd name="connsiteX0" fmla="*/ 6846874 w 6846874"/>
              <a:gd name="connsiteY0" fmla="*/ 3021586 h 3021586"/>
              <a:gd name="connsiteX1" fmla="*/ 0 w 6846874"/>
              <a:gd name="connsiteY1" fmla="*/ 3021585 h 3021586"/>
              <a:gd name="connsiteX2" fmla="*/ 3399286 w 6846874"/>
              <a:gd name="connsiteY2" fmla="*/ 0 h 3021586"/>
              <a:gd name="connsiteX0" fmla="*/ 6846874 w 6846874"/>
              <a:gd name="connsiteY0" fmla="*/ 3016405 h 3016405"/>
              <a:gd name="connsiteX1" fmla="*/ 0 w 6846874"/>
              <a:gd name="connsiteY1" fmla="*/ 3016404 h 3016405"/>
              <a:gd name="connsiteX2" fmla="*/ 3425190 w 6846874"/>
              <a:gd name="connsiteY2" fmla="*/ 0 h 3016405"/>
              <a:gd name="connsiteX3" fmla="*/ 6846874 w 6846874"/>
              <a:gd name="connsiteY3" fmla="*/ 3016405 h 3016405"/>
              <a:gd name="connsiteX0" fmla="*/ 6846874 w 6846874"/>
              <a:gd name="connsiteY0" fmla="*/ 3055286 h 3055286"/>
              <a:gd name="connsiteX1" fmla="*/ 0 w 6846874"/>
              <a:gd name="connsiteY1" fmla="*/ 3055285 h 3055286"/>
              <a:gd name="connsiteX2" fmla="*/ 3425190 w 6846874"/>
              <a:gd name="connsiteY2" fmla="*/ 0 h 3055286"/>
              <a:gd name="connsiteX3" fmla="*/ 6846874 w 6846874"/>
              <a:gd name="connsiteY3" fmla="*/ 3055286 h 3055286"/>
              <a:gd name="connsiteX0" fmla="*/ 6846874 w 6846874"/>
              <a:gd name="connsiteY0" fmla="*/ 5422604 h 5422604"/>
              <a:gd name="connsiteX1" fmla="*/ 0 w 6846874"/>
              <a:gd name="connsiteY1" fmla="*/ 5422603 h 5422604"/>
              <a:gd name="connsiteX2" fmla="*/ 6839561 w 6846874"/>
              <a:gd name="connsiteY2" fmla="*/ 0 h 5422604"/>
              <a:gd name="connsiteX3" fmla="*/ 6846874 w 6846874"/>
              <a:gd name="connsiteY3" fmla="*/ 5422604 h 54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874" h="5422604">
                <a:moveTo>
                  <a:pt x="6846874" y="5422604"/>
                </a:moveTo>
                <a:lnTo>
                  <a:pt x="0" y="5422603"/>
                </a:lnTo>
                <a:lnTo>
                  <a:pt x="6839561" y="0"/>
                </a:lnTo>
                <a:cubicBezTo>
                  <a:pt x="6841999" y="1807535"/>
                  <a:pt x="6844436" y="3615069"/>
                  <a:pt x="6846874" y="5422604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139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3" name="Image 2" descr="Une image contenant cercle&#10;&#10;Description générée automatiquement">
            <a:extLst>
              <a:ext uri="{FF2B5EF4-FFF2-40B4-BE49-F238E27FC236}">
                <a16:creationId xmlns:a16="http://schemas.microsoft.com/office/drawing/2014/main" id="{24983A92-A4A4-FA9F-EFB9-2311BB105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2"/>
            <a:ext cx="2919415" cy="4128885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762DF3A-BBBA-9588-C841-62E779BCBF65}"/>
              </a:ext>
            </a:extLst>
          </p:cNvPr>
          <p:cNvSpPr txBox="1">
            <a:spLocks/>
          </p:cNvSpPr>
          <p:nvPr/>
        </p:nvSpPr>
        <p:spPr>
          <a:xfrm>
            <a:off x="4930775" y="2874167"/>
            <a:ext cx="710479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Il commence à y avoir </a:t>
            </a:r>
            <a:b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un peu de bruit…</a:t>
            </a:r>
          </a:p>
        </p:txBody>
      </p:sp>
      <p:pic>
        <p:nvPicPr>
          <p:cNvPr id="6" name="Goutte">
            <a:hlinkClick r:id="" action="ppaction://media"/>
            <a:extLst>
              <a:ext uri="{FF2B5EF4-FFF2-40B4-BE49-F238E27FC236}">
                <a16:creationId xmlns:a16="http://schemas.microsoft.com/office/drawing/2014/main" id="{85133CEC-3959-2900-A75C-D15082B63E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83200" y="479513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3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6E899D10-DF14-E666-076F-4A3653799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2"/>
            <a:ext cx="2905128" cy="4108680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79209AB-C13C-BC70-07D0-644239BD45CB}"/>
              </a:ext>
            </a:extLst>
          </p:cNvPr>
          <p:cNvSpPr txBox="1">
            <a:spLocks/>
          </p:cNvSpPr>
          <p:nvPr/>
        </p:nvSpPr>
        <p:spPr>
          <a:xfrm>
            <a:off x="4976536" y="2874167"/>
            <a:ext cx="6853513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accent6"/>
                </a:solidFill>
              </a:rPr>
              <a:t>Il devient difficile de travailler avec ce bruit!</a:t>
            </a:r>
          </a:p>
        </p:txBody>
      </p:sp>
      <p:pic>
        <p:nvPicPr>
          <p:cNvPr id="7" name="Pluie">
            <a:hlinkClick r:id="" action="ppaction://media"/>
            <a:extLst>
              <a:ext uri="{FF2B5EF4-FFF2-40B4-BE49-F238E27FC236}">
                <a16:creationId xmlns:a16="http://schemas.microsoft.com/office/drawing/2014/main" id="{A75D638C-68A9-9B9F-88B9-B056FB67E4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2228" y="471963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2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3" name="Image 2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A447A8BE-E6AD-AEDA-019F-EDBC5AD16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59" y="1923571"/>
            <a:ext cx="2890841" cy="4088476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40F3ACA-C316-A585-E657-2DA8F2FBC1CB}"/>
              </a:ext>
            </a:extLst>
          </p:cNvPr>
          <p:cNvSpPr txBox="1">
            <a:spLocks/>
          </p:cNvSpPr>
          <p:nvPr/>
        </p:nvSpPr>
        <p:spPr>
          <a:xfrm>
            <a:off x="4981026" y="2874167"/>
            <a:ext cx="6444215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rgbClr val="FF0000"/>
                </a:solidFill>
              </a:rPr>
              <a:t>Il y a trop de bruit, on arrête l’activité de groupe!</a:t>
            </a:r>
          </a:p>
        </p:txBody>
      </p:sp>
      <p:pic>
        <p:nvPicPr>
          <p:cNvPr id="7" name="Bruit orage">
            <a:hlinkClick r:id="" action="ppaction://media"/>
            <a:extLst>
              <a:ext uri="{FF2B5EF4-FFF2-40B4-BE49-F238E27FC236}">
                <a16:creationId xmlns:a16="http://schemas.microsoft.com/office/drawing/2014/main" id="{0F37BE5A-E56D-F575-EE6F-CD2FB56EBD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83200" y="470535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5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Conseils pratiques pour les enseignant-e-s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598" y="1973179"/>
            <a:ext cx="11089107" cy="423511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l’objectif de l’utilisation de l’outil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les différents niveaux sonores représentés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à quel niveau sonore correspond quelle « météo »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les conséquences d’un changement de « météo »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que l’enseignant gère l’outil et que le changement de la « météo » se fait selon son interprétation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Ne pas oublier de prendre avec soi une télécommande afin de pouvoir gérer l’outil à distance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Faire un test son juste avant l’utilisation de l’outil afin qu’il soit assez fort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Optionnel: Attribuer des rôles au sein du groupe («garde du vol. sonore»)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0281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Liens avec le plan d’études romand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u="sng" dirty="0"/>
              <a:t>Capacités transversales de collaboration et communication: </a:t>
            </a:r>
          </a:p>
          <a:p>
            <a:r>
              <a:rPr lang="fr-CH" sz="2100" dirty="0"/>
              <a:t>Prise en compte de l’autre: reconnaître son appartenance à une collectivité, reconnaître les intérêts et les besoins de l’autre</a:t>
            </a:r>
          </a:p>
          <a:p>
            <a:r>
              <a:rPr lang="fr-CH" sz="2100" dirty="0"/>
              <a:t>Connaissance de soi: identifier ses perceptions, ses sentiments et ses intentions, juger de la qualité et de la pertinence de ses actions, percevoir l’influence du regard des autres</a:t>
            </a:r>
          </a:p>
          <a:p>
            <a:r>
              <a:rPr lang="fr-CH" sz="2100" dirty="0"/>
              <a:t>Action dans le groupe: adapter son comportement </a:t>
            </a:r>
          </a:p>
          <a:p>
            <a:r>
              <a:rPr lang="fr-CH" sz="2100" dirty="0"/>
              <a:t>Circulation de l’information: analyser les facteurs de réussite de la communication, </a:t>
            </a:r>
            <a:br>
              <a:rPr lang="fr-CH" sz="2100" dirty="0"/>
            </a:br>
            <a:r>
              <a:rPr lang="fr-CH" sz="2100" dirty="0"/>
              <a:t>ajuster la communication en fonction de la réaction des destinataires.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3628829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Liens avec la littérature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283319"/>
            <a:ext cx="9905999" cy="3567118"/>
          </a:xfrm>
        </p:spPr>
        <p:txBody>
          <a:bodyPr/>
          <a:lstStyle/>
          <a:p>
            <a:pPr marL="0" lvl="0" indent="0">
              <a:lnSpc>
                <a:spcPct val="107000"/>
              </a:lnSpc>
              <a:buNone/>
            </a:pPr>
            <a:r>
              <a:rPr lang="fr-CH" sz="1900" dirty="0"/>
              <a:t>L’outil permet de donner un feedback immédiat par rapport à un comportement (volume sonore donné) :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fr-CH" sz="1900" b="1" dirty="0"/>
              <a:t>Behaviorisme (modèle néo-skinnerien</a:t>
            </a:r>
            <a:r>
              <a:rPr lang="fr-CH" sz="1900" b="1" baseline="30000" dirty="0"/>
              <a:t>1)</a:t>
            </a:r>
            <a:r>
              <a:rPr lang="fr-CH" sz="1900" b="1" dirty="0"/>
              <a:t>)</a:t>
            </a:r>
          </a:p>
          <a:p>
            <a:r>
              <a:rPr lang="fr-CH" sz="1900" dirty="0"/>
              <a:t>Il faudrait toutefois clarifier à l’avance les conséquences/récompenses.</a:t>
            </a:r>
          </a:p>
          <a:p>
            <a:r>
              <a:rPr lang="fr-CH" sz="1900" dirty="0"/>
              <a:t>Les recherches sur la psychologie positive ont démonté que la « carotte » et bien plus efficace et crée un meilleur climat pour les apprentissages que le « bâton » et augmente ainsi la motivation extrinsèque des élèves</a:t>
            </a:r>
            <a:r>
              <a:rPr lang="fr-CH" sz="1900" baseline="30000" dirty="0"/>
              <a:t>6)</a:t>
            </a:r>
            <a:endParaRPr lang="fr-FR" sz="1900" baseline="30000" dirty="0"/>
          </a:p>
        </p:txBody>
      </p:sp>
    </p:spTree>
    <p:extLst>
      <p:ext uri="{BB962C8B-B14F-4D97-AF65-F5344CB8AC3E}">
        <p14:creationId xmlns:p14="http://schemas.microsoft.com/office/powerpoint/2010/main" val="2107148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Liens avec la littérature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283319"/>
            <a:ext cx="9905999" cy="3567118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fr-CH" sz="1900" dirty="0"/>
              <a:t>En mettant l’accent sur le comportement recherché, une application est possible selon la :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fr-CH" sz="1900" b="1" dirty="0"/>
              <a:t>Psychologie positive</a:t>
            </a:r>
          </a:p>
          <a:p>
            <a:r>
              <a:rPr lang="fr-CH" sz="1900" dirty="0"/>
              <a:t>C.-à-d. sur la durée d’une « météo favorable » et l’amélioration du niveau sonore après des excès ponctuel.</a:t>
            </a:r>
          </a:p>
          <a:p>
            <a:r>
              <a:rPr lang="fr-CH" sz="1900" dirty="0"/>
              <a:t>De plus, cet outil permet de travailler avec les élèves sur la pleine conscience dont les bénéfices pour les apprentissages ont été démontrés par </a:t>
            </a:r>
            <a:r>
              <a:rPr lang="fr-CH" sz="1900" dirty="0" err="1"/>
              <a:t>Dunning</a:t>
            </a:r>
            <a:r>
              <a:rPr lang="fr-CH" sz="1900" dirty="0"/>
              <a:t> et al., 2019</a:t>
            </a:r>
            <a:r>
              <a:rPr lang="fr-CH" sz="1900" baseline="30000" dirty="0"/>
              <a:t>2)</a:t>
            </a:r>
            <a:r>
              <a:rPr lang="fr-CH" sz="1900" dirty="0"/>
              <a:t>; </a:t>
            </a:r>
            <a:r>
              <a:rPr lang="fr-CH" sz="1900" dirty="0" err="1"/>
              <a:t>Gòmez</a:t>
            </a:r>
            <a:r>
              <a:rPr lang="fr-CH" sz="1900" dirty="0"/>
              <a:t>-Olmedo et al., 2020</a:t>
            </a:r>
            <a:r>
              <a:rPr lang="fr-CH" sz="1900" baseline="30000" dirty="0"/>
              <a:t>3)</a:t>
            </a:r>
            <a:r>
              <a:rPr lang="fr-CH" sz="1900" dirty="0"/>
              <a:t>; Mc </a:t>
            </a:r>
            <a:r>
              <a:rPr lang="fr-CH" sz="1900" dirty="0" err="1"/>
              <a:t>Keering</a:t>
            </a:r>
            <a:r>
              <a:rPr lang="fr-CH" sz="1900" dirty="0"/>
              <a:t> et al., 2019</a:t>
            </a:r>
            <a:r>
              <a:rPr lang="fr-CH" sz="1900" baseline="30000" dirty="0"/>
              <a:t>4)</a:t>
            </a:r>
            <a:r>
              <a:rPr lang="fr-CH" sz="1900" dirty="0"/>
              <a:t>.</a:t>
            </a:r>
            <a:endParaRPr lang="fr-FR" sz="1900" dirty="0"/>
          </a:p>
        </p:txBody>
      </p:sp>
    </p:spTree>
    <p:extLst>
      <p:ext uri="{BB962C8B-B14F-4D97-AF65-F5344CB8AC3E}">
        <p14:creationId xmlns:p14="http://schemas.microsoft.com/office/powerpoint/2010/main" val="3219632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Liens avec la littérature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283319"/>
            <a:ext cx="9905999" cy="3567118"/>
          </a:xfrm>
        </p:spPr>
        <p:txBody>
          <a:bodyPr>
            <a:norm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fr-CH" sz="1900" b="1" dirty="0"/>
              <a:t>Enseignement explicite</a:t>
            </a:r>
          </a:p>
          <a:p>
            <a:r>
              <a:rPr lang="fr-CH" sz="1900" dirty="0"/>
              <a:t>L’approche de gestion de classe développé par C. Gauthier et S. Bissonnette</a:t>
            </a:r>
            <a:r>
              <a:rPr lang="fr-CH" sz="1900" baseline="30000" dirty="0"/>
              <a:t>5)</a:t>
            </a:r>
            <a:r>
              <a:rPr lang="fr-CH" sz="1900" dirty="0"/>
              <a:t> propose de rendre explicites les intentions et objectifs d’une leçon.</a:t>
            </a:r>
          </a:p>
          <a:p>
            <a:r>
              <a:rPr lang="fr-CH" sz="1900" dirty="0"/>
              <a:t>Les comportements attendus devraient être explicités pour les élèves.</a:t>
            </a:r>
          </a:p>
          <a:p>
            <a:r>
              <a:rPr lang="fr-CH" sz="1900" dirty="0"/>
              <a:t>Suivre ces comportements en temps réel et de donner un feedback immédiat aux élèves concernant leur attitude de travail.</a:t>
            </a:r>
            <a:endParaRPr lang="fr-FR" sz="1900" dirty="0"/>
          </a:p>
        </p:txBody>
      </p:sp>
    </p:spTree>
    <p:extLst>
      <p:ext uri="{BB962C8B-B14F-4D97-AF65-F5344CB8AC3E}">
        <p14:creationId xmlns:p14="http://schemas.microsoft.com/office/powerpoint/2010/main" val="2992495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E28D0C-29D5-BD2D-ADAE-96BA8C2721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br>
              <a:rPr lang="fr-FR" dirty="0"/>
            </a:br>
            <a:br>
              <a:rPr lang="fr-FR" dirty="0"/>
            </a:br>
            <a:r>
              <a:rPr lang="fr-FR" dirty="0"/>
              <a:t>III. Pratique réflexive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181456-16AF-8BB2-97A1-7850D9407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566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150" y="228632"/>
            <a:ext cx="9905999" cy="1004263"/>
          </a:xfrm>
        </p:spPr>
        <p:txBody>
          <a:bodyPr/>
          <a:lstStyle/>
          <a:p>
            <a:r>
              <a:rPr lang="fr-FR" dirty="0"/>
              <a:t>Forces, limites, risques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6F56C03-9316-37D3-1463-74DD704F289B}"/>
              </a:ext>
            </a:extLst>
          </p:cNvPr>
          <p:cNvGrpSpPr/>
          <p:nvPr/>
        </p:nvGrpSpPr>
        <p:grpSpPr>
          <a:xfrm>
            <a:off x="4737932" y="2124728"/>
            <a:ext cx="1544559" cy="1544559"/>
            <a:chOff x="3372769" y="203325"/>
            <a:chExt cx="1544559" cy="1544559"/>
          </a:xfrm>
        </p:grpSpPr>
        <p:sp>
          <p:nvSpPr>
            <p:cNvPr id="5" name="Secteurs 4">
              <a:extLst>
                <a:ext uri="{FF2B5EF4-FFF2-40B4-BE49-F238E27FC236}">
                  <a16:creationId xmlns:a16="http://schemas.microsoft.com/office/drawing/2014/main" id="{2309CBE5-CC21-A772-BFCB-EBAF43F4D8A9}"/>
                </a:ext>
              </a:extLst>
            </p:cNvPr>
            <p:cNvSpPr/>
            <p:nvPr/>
          </p:nvSpPr>
          <p:spPr>
            <a:xfrm>
              <a:off x="3372769" y="203325"/>
              <a:ext cx="1544559" cy="1544559"/>
            </a:xfrm>
            <a:prstGeom prst="pieWedg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Secteurs 4">
              <a:extLst>
                <a:ext uri="{FF2B5EF4-FFF2-40B4-BE49-F238E27FC236}">
                  <a16:creationId xmlns:a16="http://schemas.microsoft.com/office/drawing/2014/main" id="{5A715873-F478-C5D5-EF09-A91FCFE348CB}"/>
                </a:ext>
              </a:extLst>
            </p:cNvPr>
            <p:cNvSpPr txBox="1"/>
            <p:nvPr/>
          </p:nvSpPr>
          <p:spPr>
            <a:xfrm>
              <a:off x="3825160" y="655716"/>
              <a:ext cx="1092168" cy="1092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200" kern="1200" dirty="0"/>
                <a:t>Forces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96E27C7-2CA1-6575-243C-A86919011898}"/>
              </a:ext>
            </a:extLst>
          </p:cNvPr>
          <p:cNvGrpSpPr/>
          <p:nvPr/>
        </p:nvGrpSpPr>
        <p:grpSpPr>
          <a:xfrm>
            <a:off x="6385049" y="2124727"/>
            <a:ext cx="1544559" cy="1544559"/>
            <a:chOff x="4988671" y="203325"/>
            <a:chExt cx="1544559" cy="1544559"/>
          </a:xfrm>
        </p:grpSpPr>
        <p:sp>
          <p:nvSpPr>
            <p:cNvPr id="11" name="Secteurs 10">
              <a:extLst>
                <a:ext uri="{FF2B5EF4-FFF2-40B4-BE49-F238E27FC236}">
                  <a16:creationId xmlns:a16="http://schemas.microsoft.com/office/drawing/2014/main" id="{F1D24AF8-4374-A36F-185D-6A5364351D73}"/>
                </a:ext>
              </a:extLst>
            </p:cNvPr>
            <p:cNvSpPr/>
            <p:nvPr/>
          </p:nvSpPr>
          <p:spPr>
            <a:xfrm rot="5400000">
              <a:off x="4988671" y="203325"/>
              <a:ext cx="1544559" cy="1544559"/>
            </a:xfrm>
            <a:prstGeom prst="pieWedg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Secteurs 4">
              <a:extLst>
                <a:ext uri="{FF2B5EF4-FFF2-40B4-BE49-F238E27FC236}">
                  <a16:creationId xmlns:a16="http://schemas.microsoft.com/office/drawing/2014/main" id="{008712F4-E609-8799-8437-02922D84A2AD}"/>
                </a:ext>
              </a:extLst>
            </p:cNvPr>
            <p:cNvSpPr txBox="1"/>
            <p:nvPr/>
          </p:nvSpPr>
          <p:spPr>
            <a:xfrm>
              <a:off x="4988671" y="655716"/>
              <a:ext cx="1092168" cy="1092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200" kern="1200" dirty="0"/>
                <a:t>Faiblesses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FB67C6B-218A-BCD4-F68E-E4FAA1D457FE}"/>
              </a:ext>
            </a:extLst>
          </p:cNvPr>
          <p:cNvGrpSpPr/>
          <p:nvPr/>
        </p:nvGrpSpPr>
        <p:grpSpPr>
          <a:xfrm>
            <a:off x="4737931" y="3749333"/>
            <a:ext cx="1544559" cy="1544559"/>
            <a:chOff x="3372769" y="1819227"/>
            <a:chExt cx="1544559" cy="1544559"/>
          </a:xfrm>
        </p:grpSpPr>
        <p:sp>
          <p:nvSpPr>
            <p:cNvPr id="14" name="Secteurs 13">
              <a:extLst>
                <a:ext uri="{FF2B5EF4-FFF2-40B4-BE49-F238E27FC236}">
                  <a16:creationId xmlns:a16="http://schemas.microsoft.com/office/drawing/2014/main" id="{87C971BE-F869-22CB-2775-2EC6868F041C}"/>
                </a:ext>
              </a:extLst>
            </p:cNvPr>
            <p:cNvSpPr/>
            <p:nvPr/>
          </p:nvSpPr>
          <p:spPr>
            <a:xfrm rot="16200000">
              <a:off x="3372769" y="1819227"/>
              <a:ext cx="1544559" cy="1544559"/>
            </a:xfrm>
            <a:prstGeom prst="pieWedg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Secteurs 4">
              <a:extLst>
                <a:ext uri="{FF2B5EF4-FFF2-40B4-BE49-F238E27FC236}">
                  <a16:creationId xmlns:a16="http://schemas.microsoft.com/office/drawing/2014/main" id="{E05E366B-0CA8-944F-0A01-B0065D62B05A}"/>
                </a:ext>
              </a:extLst>
            </p:cNvPr>
            <p:cNvSpPr txBox="1"/>
            <p:nvPr/>
          </p:nvSpPr>
          <p:spPr>
            <a:xfrm rot="21600000">
              <a:off x="3825160" y="1819227"/>
              <a:ext cx="1092168" cy="1092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200" kern="1200" dirty="0"/>
                <a:t>Opportunités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99AAFCC-4FE4-655C-F285-2EBA029B8144}"/>
              </a:ext>
            </a:extLst>
          </p:cNvPr>
          <p:cNvGrpSpPr/>
          <p:nvPr/>
        </p:nvGrpSpPr>
        <p:grpSpPr>
          <a:xfrm>
            <a:off x="6385048" y="3749332"/>
            <a:ext cx="1544559" cy="1544559"/>
            <a:chOff x="4988671" y="1819227"/>
            <a:chExt cx="1544559" cy="1544559"/>
          </a:xfrm>
        </p:grpSpPr>
        <p:sp>
          <p:nvSpPr>
            <p:cNvPr id="20" name="Secteurs 19">
              <a:extLst>
                <a:ext uri="{FF2B5EF4-FFF2-40B4-BE49-F238E27FC236}">
                  <a16:creationId xmlns:a16="http://schemas.microsoft.com/office/drawing/2014/main" id="{2D0BA64B-0731-F14D-89AC-616F4B85DAE6}"/>
                </a:ext>
              </a:extLst>
            </p:cNvPr>
            <p:cNvSpPr/>
            <p:nvPr/>
          </p:nvSpPr>
          <p:spPr>
            <a:xfrm rot="10800000">
              <a:off x="4988671" y="1819227"/>
              <a:ext cx="1544559" cy="1544559"/>
            </a:xfrm>
            <a:prstGeom prst="pieWedg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Secteurs 4">
              <a:extLst>
                <a:ext uri="{FF2B5EF4-FFF2-40B4-BE49-F238E27FC236}">
                  <a16:creationId xmlns:a16="http://schemas.microsoft.com/office/drawing/2014/main" id="{3852AF59-C66F-F309-8DBE-2630C640486D}"/>
                </a:ext>
              </a:extLst>
            </p:cNvPr>
            <p:cNvSpPr txBox="1"/>
            <p:nvPr/>
          </p:nvSpPr>
          <p:spPr>
            <a:xfrm rot="21600000">
              <a:off x="4988671" y="1819227"/>
              <a:ext cx="1092168" cy="1092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8534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200" kern="1200" dirty="0"/>
                <a:t>Menaces</a:t>
              </a:r>
            </a:p>
          </p:txBody>
        </p:sp>
      </p:grp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09917348-85C0-4F56-664B-9F682DEA0620}"/>
              </a:ext>
            </a:extLst>
          </p:cNvPr>
          <p:cNvSpPr/>
          <p:nvPr/>
        </p:nvSpPr>
        <p:spPr>
          <a:xfrm>
            <a:off x="7743778" y="4348976"/>
            <a:ext cx="3941290" cy="168463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Interactions entre les groupes pendant la phase d’activité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Différences de sensibilité aux sons des élèves (réception)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Différence d’appréciation du volume sonore (légitimité)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FCF1BD64-8FBE-0460-F286-2E0B561B8F92}"/>
              </a:ext>
            </a:extLst>
          </p:cNvPr>
          <p:cNvSpPr/>
          <p:nvPr/>
        </p:nvSpPr>
        <p:spPr>
          <a:xfrm>
            <a:off x="939871" y="4514344"/>
            <a:ext cx="3983890" cy="154455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Responsabilisation des élèves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Ambiance de collaboration saine au sein de la classe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Attribution de rôles au sein des groupes (garde du vol. sonore)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294A3A20-10C8-402A-6A9B-E515219422E4}"/>
              </a:ext>
            </a:extLst>
          </p:cNvPr>
          <p:cNvSpPr/>
          <p:nvPr/>
        </p:nvSpPr>
        <p:spPr>
          <a:xfrm>
            <a:off x="939870" y="1199326"/>
            <a:ext cx="3941291" cy="17707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Adapté à toutes les branches et tous les niveaux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Très simple à utiliser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Feedback immédiat du niveau sonore</a:t>
            </a: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4F7CC3A3-BA0D-4911-5333-DED25A1A186E}"/>
              </a:ext>
            </a:extLst>
          </p:cNvPr>
          <p:cNvSpPr/>
          <p:nvPr/>
        </p:nvSpPr>
        <p:spPr>
          <a:xfrm>
            <a:off x="7743777" y="1199326"/>
            <a:ext cx="3941291" cy="17707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Ne résout pas les autres difficultés des travaux de groupe (liées au savoir)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bg1"/>
                </a:solidFill>
              </a:rPr>
              <a:t>Force l’enseignant à revenir / à rester au bureau pour activer les sonneries sans télécommande</a:t>
            </a: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07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E28D0C-29D5-BD2D-ADAE-96BA8C2721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br>
              <a:rPr lang="fr-FR" dirty="0"/>
            </a:br>
            <a:br>
              <a:rPr lang="fr-FR" dirty="0"/>
            </a:br>
            <a:r>
              <a:rPr lang="fr-FR" dirty="0"/>
              <a:t>I. Problématique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181456-16AF-8BB2-97A1-7850D9407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7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64463"/>
            <a:ext cx="9905999" cy="1360898"/>
          </a:xfrm>
        </p:spPr>
        <p:txBody>
          <a:bodyPr/>
          <a:lstStyle/>
          <a:p>
            <a:r>
              <a:rPr lang="fr-FR" dirty="0"/>
              <a:t>Eléments personnels et pratiques professionnelles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C3A636D-9623-8A67-AE28-9C62EA265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137272"/>
            <a:ext cx="9905999" cy="3761872"/>
          </a:xfrm>
        </p:spPr>
        <p:txBody>
          <a:bodyPr/>
          <a:lstStyle/>
          <a:p>
            <a:pPr algn="just"/>
            <a:r>
              <a:rPr lang="fr-FR" dirty="0"/>
              <a:t>Dépense mineure d’énergie de la part de l’enseignant pour maîtriser le volume sonore des groupes durant leur phase d’activité.</a:t>
            </a:r>
          </a:p>
          <a:p>
            <a:pPr algn="just"/>
            <a:r>
              <a:rPr lang="fr-FR" dirty="0"/>
              <a:t>Concentration de l’activité de l’enseignant sur le soutien de la progression des groupes.</a:t>
            </a:r>
          </a:p>
          <a:p>
            <a:pPr algn="just"/>
            <a:r>
              <a:rPr lang="fr-FR" dirty="0"/>
              <a:t>Parallèle avec les symboles météorologiques permet une meilleure appropriation de l’outil par les élèves.</a:t>
            </a:r>
          </a:p>
          <a:p>
            <a:pPr algn="just"/>
            <a:r>
              <a:rPr lang="fr-FR" dirty="0"/>
              <a:t>Place au centre de l’enseignement la responsabilisation et les compétences de communication des élèves, et pas uniquement la réussite de l’activité (acquisition de savoirs d’une discipline).</a:t>
            </a:r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947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468674"/>
            <a:ext cx="9905999" cy="930468"/>
          </a:xfrm>
        </p:spPr>
        <p:txBody>
          <a:bodyPr/>
          <a:lstStyle/>
          <a:p>
            <a:r>
              <a:rPr lang="fr-FR" dirty="0"/>
              <a:t>Eléments du travail de groupe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586429"/>
            <a:ext cx="9905999" cy="4312715"/>
          </a:xfrm>
        </p:spPr>
        <p:txBody>
          <a:bodyPr>
            <a:normAutofit/>
          </a:bodyPr>
          <a:lstStyle/>
          <a:p>
            <a:r>
              <a:rPr lang="fr-FR" dirty="0"/>
              <a:t>Recherche d’un outil de gestion de classe commun malgré la grande diversité de nos disciplines (sciences, allemand, latin, histoire, histoire de l’art, philosophie).</a:t>
            </a:r>
          </a:p>
          <a:p>
            <a:r>
              <a:rPr lang="fr-FR" dirty="0"/>
              <a:t>Réflexions entre un outil « </a:t>
            </a:r>
            <a:r>
              <a:rPr lang="fr-FR" dirty="0" err="1"/>
              <a:t>ice</a:t>
            </a:r>
            <a:r>
              <a:rPr lang="fr-FR" dirty="0"/>
              <a:t>-breaker » à utiliser en début d’année scolaire ou un outil qui puisse être mis en pratique au cours de différentes séquences.</a:t>
            </a:r>
          </a:p>
          <a:p>
            <a:r>
              <a:rPr lang="fr-FR" dirty="0"/>
              <a:t>Répartition claire des tâches et respect des délais.</a:t>
            </a:r>
          </a:p>
          <a:p>
            <a:pPr marL="742950" lvl="2" indent="-285750"/>
            <a:r>
              <a:rPr lang="fr-FR" dirty="0"/>
              <a:t>Marco : responsable de la maîtrise théorique et des liens entre l’outil et la littérature.</a:t>
            </a:r>
          </a:p>
          <a:p>
            <a:pPr marL="742950" lvl="2" indent="-285750"/>
            <a:r>
              <a:rPr lang="fr-FR" dirty="0"/>
              <a:t>Quentin : responsable du recul critique et de l’intégration de l’outil dans une séance.</a:t>
            </a:r>
          </a:p>
          <a:p>
            <a:pPr marL="742950" lvl="2" indent="-285750"/>
            <a:r>
              <a:rPr lang="fr-FR" dirty="0"/>
              <a:t>Emilie : responsable de la réalisation artistique et des liens de l’outil avec le PER.	</a:t>
            </a:r>
          </a:p>
          <a:p>
            <a:r>
              <a:rPr lang="fr-FR" dirty="0"/>
              <a:t>Ambiance de travail saine et bienveillante.</a:t>
            </a:r>
          </a:p>
          <a:p>
            <a:r>
              <a:rPr lang="fr-FR" dirty="0"/>
              <a:t>Développement de réelles amitiés, au-delà du contexte professionnel.</a:t>
            </a:r>
          </a:p>
        </p:txBody>
      </p:sp>
    </p:spTree>
    <p:extLst>
      <p:ext uri="{BB962C8B-B14F-4D97-AF65-F5344CB8AC3E}">
        <p14:creationId xmlns:p14="http://schemas.microsoft.com/office/powerpoint/2010/main" val="718879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468674"/>
            <a:ext cx="9905999" cy="930468"/>
          </a:xfrm>
        </p:spPr>
        <p:txBody>
          <a:bodyPr/>
          <a:lstStyle/>
          <a:p>
            <a:r>
              <a:rPr lang="fr-FR" dirty="0"/>
              <a:t>Bibliographie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1399142"/>
            <a:ext cx="9905999" cy="4312715"/>
          </a:xfrm>
        </p:spPr>
        <p:txBody>
          <a:bodyPr>
            <a:noAutofit/>
          </a:bodyPr>
          <a:lstStyle/>
          <a:p>
            <a:pPr algn="just"/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Charles, C. M. (2005). Le modèle néo-skinnérien. Dans </a:t>
            </a:r>
            <a:r>
              <a:rPr lang="fr-CH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Discipline en classe : modèles, doctrines et conduites</a:t>
            </a:r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(pp. 35-50). De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Boeck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Supérieur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CH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Dunning, D. L., Griffiths, K.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Kuyken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W.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Crane, C.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Foulkes, L.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Parker, J.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&amp; </a:t>
            </a:r>
            <a:r>
              <a:rPr lang="de-CH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Dalgleish</a:t>
            </a:r>
            <a:r>
              <a:rPr lang="de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T. (2019).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Research Review : The effects of mindfulness-based interventions on cognition and mental health in children and adolescents–a meta-analysis of randomized controlled trials.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Child Psychology and Psychiatry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(3), 244-258.</a:t>
            </a:r>
            <a:endParaRPr lang="fr-CH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Gauthier, C., &amp; Bissonnette, S. (2017). L’enseignement explicite : une approche pédagogique pour la gestion des apprentissages et des comportements. Dans </a:t>
            </a:r>
            <a:r>
              <a:rPr lang="fr-CH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pédagogie : Théories et pratiques de l’Antiquité à nos jours</a:t>
            </a:r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(pp. 242-263). Gaëtan Morin.</a:t>
            </a:r>
          </a:p>
          <a:p>
            <a:pPr algn="just"/>
            <a:r>
              <a:rPr lang="it-IT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Gómez</a:t>
            </a:r>
            <a:r>
              <a:rPr lang="it-IT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-Olmedo, A. M., Valor, C., &amp; </a:t>
            </a:r>
            <a:r>
              <a:rPr lang="it-IT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Carrero</a:t>
            </a:r>
            <a:r>
              <a:rPr lang="it-IT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I. (2020).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Mindfulness in education for sustainable development to nurture socioemotional competencies : A systematic review and meta-analysis.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Environmental Education Research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(11), 1527-1555.</a:t>
            </a:r>
            <a:endParaRPr lang="fr-CH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McKeering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P., &amp; Hwang, YS. (2019). A Systematic Review of Mindfulness-Based School Interventions with Early Adolescents.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Mindfulness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593-610.</a:t>
            </a:r>
            <a:endParaRPr lang="fr-CH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fr-CH" sz="1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Vianin</a:t>
            </a:r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P. (2007). Les théories explicatives. Dans </a:t>
            </a:r>
            <a:r>
              <a:rPr lang="fr-CH" sz="1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motivation scolaire : Comment susciter le désir d'apprendre</a:t>
            </a:r>
            <a:r>
              <a:rPr lang="fr-CH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 (pp. 47-101). De Boeck Supérieur.</a:t>
            </a:r>
          </a:p>
        </p:txBody>
      </p:sp>
    </p:spTree>
    <p:extLst>
      <p:ext uri="{BB962C8B-B14F-4D97-AF65-F5344CB8AC3E}">
        <p14:creationId xmlns:p14="http://schemas.microsoft.com/office/powerpoint/2010/main" val="357571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Problématique générale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Comment gérer le bruit lors des travaux de groupe, même lorsqu’on se trouve à distance ?</a:t>
            </a:r>
          </a:p>
          <a:p>
            <a:r>
              <a:rPr lang="fr-FR" dirty="0"/>
              <a:t>Quel outil peut être utilisé pour rendre compte aux élèves du degré de décibels et de la limite à ne pas dépasser?</a:t>
            </a:r>
          </a:p>
        </p:txBody>
      </p:sp>
    </p:spTree>
    <p:extLst>
      <p:ext uri="{BB962C8B-B14F-4D97-AF65-F5344CB8AC3E}">
        <p14:creationId xmlns:p14="http://schemas.microsoft.com/office/powerpoint/2010/main" val="1475885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Besoins auxquels répond le projet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7000"/>
              </a:lnSpc>
            </a:pPr>
            <a:r>
              <a:rPr lang="fr-CH" dirty="0"/>
              <a:t>FST groupe: difficultés à vérifier l’avancement des tâches pour la classe entière</a:t>
            </a:r>
          </a:p>
          <a:p>
            <a:pPr lvl="0">
              <a:lnSpc>
                <a:spcPct val="107000"/>
              </a:lnSpc>
            </a:pPr>
            <a:r>
              <a:rPr lang="fr-CH" dirty="0"/>
              <a:t>peut représenter un défi pour la GC</a:t>
            </a:r>
          </a:p>
          <a:p>
            <a:pPr marL="0" lvl="0" indent="0">
              <a:lnSpc>
                <a:spcPct val="107000"/>
              </a:lnSpc>
              <a:buNone/>
            </a:pPr>
            <a:endParaRPr lang="fr-CH" dirty="0"/>
          </a:p>
          <a:p>
            <a:pPr marL="0" lvl="0" indent="0">
              <a:lnSpc>
                <a:spcPct val="107000"/>
              </a:lnSpc>
              <a:buNone/>
            </a:pPr>
            <a:r>
              <a:rPr lang="fr-CH" dirty="0"/>
              <a:t>L’outil permet de</a:t>
            </a:r>
          </a:p>
          <a:p>
            <a:pPr lvl="0">
              <a:lnSpc>
                <a:spcPct val="107000"/>
              </a:lnSpc>
            </a:pPr>
            <a:r>
              <a:rPr lang="fr-CH" dirty="0"/>
              <a:t>accompagner le travail en groupe au sein d’une classe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r-CH" dirty="0"/>
              <a:t>donner un feedback immédiat aux élèves quant à leur comportement (niveau sonore)</a:t>
            </a:r>
          </a:p>
          <a:p>
            <a:r>
              <a:rPr lang="fr-CH" dirty="0"/>
              <a:t>participer à la création d’un climat de classe favorable aux apprentissages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3679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Objectif </a:t>
            </a:r>
            <a:r>
              <a:rPr lang="fr-FR" dirty="0"/>
              <a:t>SMART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CH" sz="2400" dirty="0"/>
          </a:p>
          <a:p>
            <a:r>
              <a:rPr lang="fr-CH" sz="2400" dirty="0"/>
              <a:t>Maintenir un niveau sonore favorable aux apprentissages lors des travaux en groupes en salle de classe pendant 10 à 20 min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9594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Public-cible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Secondaire I (et II), pour des ados de 12-14 ans (voire plus)</a:t>
            </a:r>
          </a:p>
          <a:p>
            <a:r>
              <a:rPr lang="fr-FR" dirty="0"/>
              <a:t>Pour n’importe quelle branche qui fait des travaux de groupe</a:t>
            </a:r>
          </a:p>
          <a:p>
            <a:r>
              <a:rPr lang="fr-FR" dirty="0"/>
              <a:t>Le projet est adapté au public-cible, car il est facile à comprendre, le code couleur et le code son sont bien clairs pour les élèves.</a:t>
            </a:r>
          </a:p>
        </p:txBody>
      </p:sp>
    </p:spTree>
    <p:extLst>
      <p:ext uri="{BB962C8B-B14F-4D97-AF65-F5344CB8AC3E}">
        <p14:creationId xmlns:p14="http://schemas.microsoft.com/office/powerpoint/2010/main" val="6547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E28D0C-29D5-BD2D-ADAE-96BA8C2721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fr-FR" dirty="0"/>
            </a:br>
            <a:br>
              <a:rPr lang="fr-FR" dirty="0"/>
            </a:br>
            <a:r>
              <a:rPr lang="fr-FR" dirty="0"/>
              <a:t>II. Présentation de l’outil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181456-16AF-8BB2-97A1-7850D9407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88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15CB2E77-FA08-3BA7-FE4A-98AD3902EE54}"/>
              </a:ext>
            </a:extLst>
          </p:cNvPr>
          <p:cNvSpPr txBox="1">
            <a:spLocks/>
          </p:cNvSpPr>
          <p:nvPr/>
        </p:nvSpPr>
        <p:spPr>
          <a:xfrm>
            <a:off x="1143001" y="1956416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2"/>
                </a:solidFill>
              </a:rPr>
              <a:t>Tout va bien, le bruit est parfait!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62B35FD1-B433-420A-3ED7-98E8F0258568}"/>
              </a:ext>
            </a:extLst>
          </p:cNvPr>
          <p:cNvSpPr txBox="1">
            <a:spLocks/>
          </p:cNvSpPr>
          <p:nvPr/>
        </p:nvSpPr>
        <p:spPr>
          <a:xfrm>
            <a:off x="3863243" y="1956415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Il commence à y avoir un peu de bruit…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23836C34-384E-C0E1-0B2D-6873A09A1FD3}"/>
              </a:ext>
            </a:extLst>
          </p:cNvPr>
          <p:cNvSpPr txBox="1">
            <a:spLocks/>
          </p:cNvSpPr>
          <p:nvPr/>
        </p:nvSpPr>
        <p:spPr>
          <a:xfrm>
            <a:off x="6583485" y="1956415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6"/>
                </a:solidFill>
              </a:rPr>
              <a:t>Il devient difficile de travailler avec ce bruit!</a:t>
            </a: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29B503A-C537-CEA0-8B97-CB7497295051}"/>
              </a:ext>
            </a:extLst>
          </p:cNvPr>
          <p:cNvSpPr txBox="1">
            <a:spLocks/>
          </p:cNvSpPr>
          <p:nvPr/>
        </p:nvSpPr>
        <p:spPr>
          <a:xfrm>
            <a:off x="9481588" y="1956415"/>
            <a:ext cx="245390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rgbClr val="FF0000"/>
                </a:solidFill>
              </a:rPr>
              <a:t>Il y a trop de bruit, on arrête l’activité de groupe!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9EF65C78-8743-CCE2-8B50-69DB952CD4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9630" y="2643185"/>
            <a:ext cx="2232758" cy="3157758"/>
          </a:xfrm>
          <a:prstGeom prst="rect">
            <a:avLst/>
          </a:prstGeom>
        </p:spPr>
      </p:pic>
      <p:pic>
        <p:nvPicPr>
          <p:cNvPr id="10" name="Image 9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4CE5693-4BA8-2415-2BE6-9D3F8DF7AD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05917" y="2650434"/>
            <a:ext cx="2232759" cy="3157758"/>
          </a:xfrm>
          <a:prstGeom prst="rect">
            <a:avLst/>
          </a:prstGeom>
        </p:spPr>
      </p:pic>
      <p:sp>
        <p:nvSpPr>
          <p:cNvPr id="17" name="Flèche vers la droite 16">
            <a:extLst>
              <a:ext uri="{FF2B5EF4-FFF2-40B4-BE49-F238E27FC236}">
                <a16:creationId xmlns:a16="http://schemas.microsoft.com/office/drawing/2014/main" id="{636A016F-F5CD-8A82-9FB7-EE41C4CF53CF}"/>
              </a:ext>
            </a:extLst>
          </p:cNvPr>
          <p:cNvSpPr/>
          <p:nvPr/>
        </p:nvSpPr>
        <p:spPr>
          <a:xfrm>
            <a:off x="3128963" y="3871913"/>
            <a:ext cx="1018709" cy="3501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F4F188D4-8135-E2C8-96DF-579A18A748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88915" y="2650433"/>
            <a:ext cx="2227633" cy="3150509"/>
          </a:xfrm>
          <a:prstGeom prst="rect">
            <a:avLst/>
          </a:prstGeom>
        </p:spPr>
      </p:pic>
      <p:sp>
        <p:nvSpPr>
          <p:cNvPr id="18" name="Flèche vers la droite 17">
            <a:extLst>
              <a:ext uri="{FF2B5EF4-FFF2-40B4-BE49-F238E27FC236}">
                <a16:creationId xmlns:a16="http://schemas.microsoft.com/office/drawing/2014/main" id="{3FB556CF-68EF-F5F7-A751-57969D1DBEC0}"/>
              </a:ext>
            </a:extLst>
          </p:cNvPr>
          <p:cNvSpPr/>
          <p:nvPr/>
        </p:nvSpPr>
        <p:spPr>
          <a:xfrm>
            <a:off x="5888412" y="3871912"/>
            <a:ext cx="1018709" cy="35015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22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85D0C86A-5513-757C-FE37-F3B901B69B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45529" y="2643183"/>
            <a:ext cx="2232758" cy="3157758"/>
          </a:xfrm>
          <a:prstGeom prst="rect">
            <a:avLst/>
          </a:prstGeom>
        </p:spPr>
      </p:pic>
      <p:sp>
        <p:nvSpPr>
          <p:cNvPr id="19" name="Flèche vers la droite 18">
            <a:extLst>
              <a:ext uri="{FF2B5EF4-FFF2-40B4-BE49-F238E27FC236}">
                <a16:creationId xmlns:a16="http://schemas.microsoft.com/office/drawing/2014/main" id="{9AB9F953-FA11-1150-41BE-7FBF555F0DB8}"/>
              </a:ext>
            </a:extLst>
          </p:cNvPr>
          <p:cNvSpPr/>
          <p:nvPr/>
        </p:nvSpPr>
        <p:spPr>
          <a:xfrm>
            <a:off x="8652481" y="3871911"/>
            <a:ext cx="1018709" cy="3501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Oiseaux.mp3">
            <a:hlinkClick r:id="" action="ppaction://media"/>
            <a:extLst>
              <a:ext uri="{FF2B5EF4-FFF2-40B4-BE49-F238E27FC236}">
                <a16:creationId xmlns:a16="http://schemas.microsoft.com/office/drawing/2014/main" id="{2B553473-9406-0661-1A75-414371CC0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756289" y="5765330"/>
            <a:ext cx="812800" cy="812800"/>
          </a:xfrm>
          <a:prstGeom prst="rect">
            <a:avLst/>
          </a:prstGeom>
        </p:spPr>
      </p:pic>
      <p:pic>
        <p:nvPicPr>
          <p:cNvPr id="29" name="Goutte.mp3">
            <a:hlinkClick r:id="" action="ppaction://media"/>
            <a:extLst>
              <a:ext uri="{FF2B5EF4-FFF2-40B4-BE49-F238E27FC236}">
                <a16:creationId xmlns:a16="http://schemas.microsoft.com/office/drawing/2014/main" id="{4BAC64F3-EC4C-DB80-844B-0D2C97E8B9C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614481" y="5764860"/>
            <a:ext cx="812800" cy="812800"/>
          </a:xfrm>
          <a:prstGeom prst="rect">
            <a:avLst/>
          </a:prstGeom>
        </p:spPr>
      </p:pic>
      <p:pic>
        <p:nvPicPr>
          <p:cNvPr id="30" name="Pluie.mp3">
            <a:hlinkClick r:id="" action="ppaction://media"/>
            <a:extLst>
              <a:ext uri="{FF2B5EF4-FFF2-40B4-BE49-F238E27FC236}">
                <a16:creationId xmlns:a16="http://schemas.microsoft.com/office/drawing/2014/main" id="{75A6423D-AA2F-D03C-9D6A-9535C0E9111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396331" y="5764860"/>
            <a:ext cx="812800" cy="812800"/>
          </a:xfrm>
          <a:prstGeom prst="rect">
            <a:avLst/>
          </a:prstGeom>
        </p:spPr>
      </p:pic>
      <p:pic>
        <p:nvPicPr>
          <p:cNvPr id="31" name="Bruit orage.mp3">
            <a:hlinkClick r:id="" action="ppaction://media"/>
            <a:extLst>
              <a:ext uri="{FF2B5EF4-FFF2-40B4-BE49-F238E27FC236}">
                <a16:creationId xmlns:a16="http://schemas.microsoft.com/office/drawing/2014/main" id="{B9B1DD30-22B3-4217-03C8-6323FBBDCAB7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0302141" y="576486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5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4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107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063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0292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24" grpId="0"/>
      <p:bldP spid="25" grpId="0"/>
      <p:bldP spid="26" grpId="0"/>
      <p:bldP spid="27" grpId="0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15CB2E77-FA08-3BA7-FE4A-98AD3902EE54}"/>
              </a:ext>
            </a:extLst>
          </p:cNvPr>
          <p:cNvSpPr txBox="1">
            <a:spLocks/>
          </p:cNvSpPr>
          <p:nvPr/>
        </p:nvSpPr>
        <p:spPr>
          <a:xfrm>
            <a:off x="4953000" y="2874167"/>
            <a:ext cx="546734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tx2"/>
                </a:solidFill>
              </a:rPr>
              <a:t>Tout va bien, le bruit est parfait!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9EF65C78-8743-CCE2-8B50-69DB952CD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3"/>
            <a:ext cx="2933702" cy="4149093"/>
          </a:xfrm>
          <a:prstGeom prst="rect">
            <a:avLst/>
          </a:prstGeom>
        </p:spPr>
      </p:pic>
      <p:pic>
        <p:nvPicPr>
          <p:cNvPr id="3" name="Oiseaux">
            <a:hlinkClick r:id="" action="ppaction://media"/>
            <a:extLst>
              <a:ext uri="{FF2B5EF4-FFF2-40B4-BE49-F238E27FC236}">
                <a16:creationId xmlns:a16="http://schemas.microsoft.com/office/drawing/2014/main" id="{F100C50E-A4B3-873D-4554-B6596A8ACA0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60803" y="48951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9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RegattaVTI">
  <a:themeElements>
    <a:clrScheme name="Regatta Yellow">
      <a:dk1>
        <a:sysClr val="windowText" lastClr="000000"/>
      </a:dk1>
      <a:lt1>
        <a:sysClr val="window" lastClr="FFFFFF"/>
      </a:lt1>
      <a:dk2>
        <a:srgbClr val="181C30"/>
      </a:dk2>
      <a:lt2>
        <a:srgbClr val="C8E1F4"/>
      </a:lt2>
      <a:accent1>
        <a:srgbClr val="217ED3"/>
      </a:accent1>
      <a:accent2>
        <a:srgbClr val="B92525"/>
      </a:accent2>
      <a:accent3>
        <a:srgbClr val="18558C"/>
      </a:accent3>
      <a:accent4>
        <a:srgbClr val="1D8B35"/>
      </a:accent4>
      <a:accent5>
        <a:srgbClr val="EA75AA"/>
      </a:accent5>
      <a:accent6>
        <a:srgbClr val="F5A700"/>
      </a:accent6>
      <a:hlink>
        <a:srgbClr val="DB0000"/>
      </a:hlink>
      <a:folHlink>
        <a:srgbClr val="066BB6"/>
      </a:folHlink>
    </a:clrScheme>
    <a:fontScheme name="Walbaum Display">
      <a:majorFont>
        <a:latin typeface="Walbaum Display"/>
        <a:ea typeface=""/>
        <a:cs typeface=""/>
      </a:majorFont>
      <a:minorFont>
        <a:latin typeface="Walbaum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gattaVTI" id="{FFC3BCE5-6357-41D1-8E67-3F85B69D7E86}" vid="{893A6374-FE17-48E5-8B62-678C1B11AA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1348</Words>
  <Application>Microsoft Macintosh PowerPoint</Application>
  <PresentationFormat>Grand écran</PresentationFormat>
  <Paragraphs>107</Paragraphs>
  <Slides>22</Slides>
  <Notes>0</Notes>
  <HiddenSlides>0</HiddenSlides>
  <MMClips>8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Arial</vt:lpstr>
      <vt:lpstr>Walbaum Display</vt:lpstr>
      <vt:lpstr>RegattaVTI</vt:lpstr>
      <vt:lpstr>Outil de gestion de classe:  Phono-MéTéO-mètre</vt:lpstr>
      <vt:lpstr>  I. Problématique</vt:lpstr>
      <vt:lpstr>Problématique générale</vt:lpstr>
      <vt:lpstr>Besoins auxquels répond le projet</vt:lpstr>
      <vt:lpstr>Objectif SMART</vt:lpstr>
      <vt:lpstr>Public-cible</vt:lpstr>
      <vt:lpstr>  II. Présentation de l’outil</vt:lpstr>
      <vt:lpstr>Matériel pédagogique: le phono-météo-mètre </vt:lpstr>
      <vt:lpstr>Matériel pédagogique: le phono-météo-mètre </vt:lpstr>
      <vt:lpstr>Matériel pédagogique: le phono-météo-mètre </vt:lpstr>
      <vt:lpstr>Matériel pédagogique: le phono-météo-mètre </vt:lpstr>
      <vt:lpstr>Matériel pédagogique: le phono-météo-mètre </vt:lpstr>
      <vt:lpstr>Conseils pratiques pour les enseignant-e-s</vt:lpstr>
      <vt:lpstr>Liens avec le plan d’études romand</vt:lpstr>
      <vt:lpstr>Liens avec la littérature</vt:lpstr>
      <vt:lpstr>Liens avec la littérature</vt:lpstr>
      <vt:lpstr>Liens avec la littérature</vt:lpstr>
      <vt:lpstr>  III. Pratique réflexive</vt:lpstr>
      <vt:lpstr>Forces, limites, risques</vt:lpstr>
      <vt:lpstr>Eléments personnels et pratiques professionnelles</vt:lpstr>
      <vt:lpstr>Eléments du travail de groupe</vt:lpstr>
      <vt:lpstr>Bibliographie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Outil de gestion de classe</dc:title>
  <dc:creator>Emilie Bruchez</dc:creator>
  <cp:lastModifiedBy>Emilie Bruchez</cp:lastModifiedBy>
  <cp:revision>36</cp:revision>
  <dcterms:created xsi:type="dcterms:W3CDTF">2023-04-26T17:45:06Z</dcterms:created>
  <dcterms:modified xsi:type="dcterms:W3CDTF">2023-05-15T15:00:11Z</dcterms:modified>
</cp:coreProperties>
</file>